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1" r:id="rId7"/>
    <p:sldId id="283" r:id="rId8"/>
    <p:sldId id="284" r:id="rId9"/>
    <p:sldId id="288" r:id="rId10"/>
    <p:sldId id="285" r:id="rId11"/>
    <p:sldId id="28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39" r:id="rId20"/>
    <p:sldId id="296" r:id="rId21"/>
    <p:sldId id="297" r:id="rId22"/>
    <p:sldId id="298" r:id="rId23"/>
    <p:sldId id="299" r:id="rId24"/>
    <p:sldId id="300" r:id="rId25"/>
    <p:sldId id="301" r:id="rId26"/>
    <p:sldId id="34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41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4" r:id="rId58"/>
    <p:sldId id="331" r:id="rId59"/>
    <p:sldId id="332" r:id="rId60"/>
    <p:sldId id="333" r:id="rId61"/>
    <p:sldId id="335" r:id="rId62"/>
    <p:sldId id="336" r:id="rId63"/>
    <p:sldId id="337" r:id="rId64"/>
    <p:sldId id="3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9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Definition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Numerical Python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Module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 source and used in almost every field of science and engineering.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Used With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Pandas, SciPy, Matplotlib,</a:t>
          </a:r>
        </a:p>
        <a:p>
          <a:pPr>
            <a:lnSpc>
              <a:spcPct val="100000"/>
            </a:lnSpc>
          </a:pPr>
          <a:r>
            <a:rPr lang="en-US" dirty="0"/>
            <a:t>Scikit-learn, scikit-image and other data science/science Python packages.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Definition</a:t>
          </a:r>
        </a:p>
      </dsp:txBody>
      <dsp:txXfrm>
        <a:off x="4228" y="163071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Numerical Python</a:t>
          </a:r>
        </a:p>
      </dsp:txBody>
      <dsp:txXfrm>
        <a:off x="4228" y="2151150"/>
        <a:ext cx="3088125" cy="1136758"/>
      </dsp:txXfrm>
    </dsp:sp>
    <dsp:sp modelId="{210823F6-AC1A-46E3-9D99-A319DF497539}">
      <dsp:nvSpPr>
        <dsp:cNvPr id="0" name=""/>
        <dsp:cNvSpPr/>
      </dsp:nvSpPr>
      <dsp:spPr>
        <a:xfrm>
          <a:off x="4636415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A Module</a:t>
          </a:r>
        </a:p>
      </dsp:txBody>
      <dsp:txXfrm>
        <a:off x="3632774" y="163071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 and used in almost every field of science and engineering.</a:t>
          </a:r>
        </a:p>
      </dsp:txBody>
      <dsp:txXfrm>
        <a:off x="3632774" y="2151150"/>
        <a:ext cx="3088125" cy="1136758"/>
      </dsp:txXfrm>
    </dsp:sp>
    <dsp:sp modelId="{B0A3ABD2-C471-4A21-8AEF-3843C86919E1}">
      <dsp:nvSpPr>
        <dsp:cNvPr id="0" name=""/>
        <dsp:cNvSpPr/>
      </dsp:nvSpPr>
      <dsp:spPr>
        <a:xfrm>
          <a:off x="8264962" y="426840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63071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Used With</a:t>
          </a:r>
        </a:p>
      </dsp:txBody>
      <dsp:txXfrm>
        <a:off x="7261321" y="163071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151150"/>
          <a:ext cx="3088125" cy="1136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Pandas, SciPy, Matplotlib,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Scikit-learn, scikit-image and other data science/science Python packages.</a:t>
          </a:r>
        </a:p>
      </dsp:txBody>
      <dsp:txXfrm>
        <a:off x="7261321" y="2151150"/>
        <a:ext cx="3088125" cy="1136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20:55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6350 16148 0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8T01:42:26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2778 11981 0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09T02:21:1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2381 16619 0</inkml:trace>
  <inkml:trace contextRef="#ctx0" brushRef="#br0" timeOffset="81.94">2381 16619 0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41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5358 16694 0</inkml:trace>
  <inkml:trace contextRef="#ctx0" brushRef="#br0" timeOffset="719.8">5358 16694 0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2:59:20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11881 15801 0</inkml:trace>
  <inkml:trace contextRef="#ctx0" brushRef="#br0" timeOffset="637.6">11931 15801 0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86" units="cm"/>
          <inkml:channel name="Y" type="integer" min="-313" max="768" units="cm"/>
          <inkml:channel name="T" type="integer" max="2.14748E9" units="dev"/>
        </inkml:traceFormat>
        <inkml:channelProperties>
          <inkml:channelProperty channel="X" name="resolution" value="95.52325" units="1/cm"/>
          <inkml:channelProperty channel="Y" name="resolution" value="55.72165" units="1/cm"/>
          <inkml:channelProperty channel="T" name="resolution" value="1" units="1/dev"/>
        </inkml:channelProperties>
      </inkml:inkSource>
      <inkml:timestamp xml:id="ts0" timeString="2022-02-10T03:12:0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2853 16173 0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randomBar dir="vert"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NumPy, Broadcasting and</a:t>
            </a:r>
            <a:br>
              <a:rPr lang="en-US" sz="4000" dirty="0"/>
            </a:br>
            <a:r>
              <a:rPr lang="en-US" sz="4000" dirty="0"/>
              <a:t>Matplotlib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4B39-36A3-453A-8F5E-B6D38294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Creating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416" y="1791690"/>
            <a:ext cx="3448199" cy="764782"/>
          </a:xfrm>
        </p:spPr>
        <p:txBody>
          <a:bodyPr/>
          <a:lstStyle/>
          <a:p>
            <a:pPr algn="l"/>
            <a:r>
              <a:rPr lang="en-US" sz="3600" u="sng" dirty="0"/>
              <a:t>General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78461" y="2505024"/>
            <a:ext cx="440788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= </a:t>
            </a:r>
            <a:r>
              <a:rPr lang="en-US" sz="2400" dirty="0" err="1"/>
              <a:t>numpy.array</a:t>
            </a:r>
            <a:r>
              <a:rPr lang="en-US" sz="2400" dirty="0"/>
              <a:t>([1, 2, 3, 4, 5])</a:t>
            </a:r>
          </a:p>
          <a:p>
            <a:pPr algn="l"/>
            <a:r>
              <a:rPr lang="en-US" sz="2400" dirty="0"/>
              <a:t>print(a)</a:t>
            </a:r>
          </a:p>
          <a:p>
            <a:pPr algn="l"/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9222" y="1714318"/>
            <a:ext cx="3448199" cy="764783"/>
          </a:xfrm>
        </p:spPr>
        <p:txBody>
          <a:bodyPr/>
          <a:lstStyle/>
          <a:p>
            <a:pPr algn="l"/>
            <a:r>
              <a:rPr lang="en-US" sz="3600" u="sng" dirty="0"/>
              <a:t>zeros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952164" y="2479101"/>
            <a:ext cx="3103629" cy="3023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b = </a:t>
            </a:r>
            <a:r>
              <a:rPr lang="en-US" sz="2400" dirty="0" err="1"/>
              <a:t>np.zeros</a:t>
            </a:r>
            <a:r>
              <a:rPr lang="en-US" sz="2400" dirty="0"/>
              <a:t>(4)</a:t>
            </a:r>
          </a:p>
          <a:p>
            <a:pPr algn="l"/>
            <a:r>
              <a:rPr lang="en-US" sz="2400" dirty="0"/>
              <a:t>print(b)</a:t>
            </a:r>
          </a:p>
          <a:p>
            <a:pPr algn="l"/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7421" y="1756634"/>
            <a:ext cx="3244163" cy="724625"/>
          </a:xfrm>
        </p:spPr>
        <p:txBody>
          <a:bodyPr/>
          <a:lstStyle/>
          <a:p>
            <a:pPr algn="l"/>
            <a:r>
              <a:rPr lang="en-US" sz="3600" u="sng" dirty="0"/>
              <a:t>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587421" y="2479100"/>
            <a:ext cx="3244162" cy="302308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c = </a:t>
            </a:r>
            <a:r>
              <a:rPr lang="en-US" sz="2400" dirty="0" err="1"/>
              <a:t>np.ones</a:t>
            </a:r>
            <a:r>
              <a:rPr lang="en-US" sz="2400" dirty="0"/>
              <a:t>(2)</a:t>
            </a:r>
          </a:p>
          <a:p>
            <a:pPr algn="l"/>
            <a:r>
              <a:rPr lang="en-US" sz="2400" dirty="0"/>
              <a:t>print(c)</a:t>
            </a:r>
          </a:p>
          <a:p>
            <a:pPr algn="l"/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82968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3300984" cy="764782"/>
          </a:xfrm>
        </p:spPr>
        <p:txBody>
          <a:bodyPr/>
          <a:lstStyle/>
          <a:p>
            <a:pPr algn="l"/>
            <a:r>
              <a:rPr lang="en-US" sz="4000" dirty="0"/>
              <a:t>empty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0" y="992321"/>
            <a:ext cx="3300984" cy="5578600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pPr algn="l"/>
            <a:r>
              <a:rPr lang="en-US" sz="2400" dirty="0"/>
              <a:t>d = </a:t>
            </a:r>
            <a:r>
              <a:rPr lang="en-US" sz="2400" dirty="0" err="1"/>
              <a:t>np.empty</a:t>
            </a:r>
            <a:r>
              <a:rPr lang="en-US" sz="2400" dirty="0"/>
              <a:t>(3)</a:t>
            </a:r>
          </a:p>
          <a:p>
            <a:pPr algn="l"/>
            <a:r>
              <a:rPr lang="en-US" sz="2400" dirty="0"/>
              <a:t>print(d)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**Creates an array whole initial content is random and depends on the state of memory. </a:t>
            </a:r>
          </a:p>
          <a:p>
            <a:pPr algn="l"/>
            <a:r>
              <a:rPr lang="en-US" sz="2400" dirty="0"/>
              <a:t>** Speed.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46E0-9D1D-4117-BB2B-1663FB37D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54352" y="1195009"/>
            <a:ext cx="3300984" cy="764783"/>
          </a:xfrm>
        </p:spPr>
        <p:txBody>
          <a:bodyPr/>
          <a:lstStyle/>
          <a:p>
            <a:pPr algn="l"/>
            <a:r>
              <a:rPr lang="en-US" sz="4000" dirty="0"/>
              <a:t>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C9ECA6-A451-42AD-AF1B-F294B07515AD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977773" y="2024735"/>
            <a:ext cx="3477563" cy="302308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e = </a:t>
            </a:r>
            <a:r>
              <a:rPr lang="en-US" sz="2800" dirty="0" err="1"/>
              <a:t>np.arange</a:t>
            </a:r>
            <a:r>
              <a:rPr lang="en-US" sz="2800" dirty="0"/>
              <a:t>(5)</a:t>
            </a:r>
          </a:p>
          <a:p>
            <a:pPr algn="l"/>
            <a:r>
              <a:rPr lang="en-US" sz="2800" dirty="0"/>
              <a:t>print(e)</a:t>
            </a:r>
          </a:p>
          <a:p>
            <a:pPr algn="l"/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9612" y="1259953"/>
            <a:ext cx="4225428" cy="764782"/>
          </a:xfrm>
        </p:spPr>
        <p:txBody>
          <a:bodyPr/>
          <a:lstStyle/>
          <a:p>
            <a:r>
              <a:rPr lang="en-US" sz="4000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311834" y="2215629"/>
            <a:ext cx="3300984" cy="2426742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8323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090" y="223284"/>
            <a:ext cx="5016822" cy="1446027"/>
          </a:xfrm>
        </p:spPr>
        <p:txBody>
          <a:bodyPr/>
          <a:lstStyle/>
          <a:p>
            <a:r>
              <a:rPr lang="en-US" sz="2800" b="1" dirty="0"/>
              <a:t>With values that are spaced linearly in a specified interval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10090" y="1850065"/>
            <a:ext cx="5015382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g = </a:t>
            </a:r>
            <a:r>
              <a:rPr lang="en-US" sz="2800" dirty="0" err="1"/>
              <a:t>np.linspace</a:t>
            </a:r>
            <a:r>
              <a:rPr lang="en-US" sz="2800" dirty="0"/>
              <a:t>(0, 10, num=5)</a:t>
            </a:r>
          </a:p>
          <a:p>
            <a:pPr algn="l"/>
            <a:r>
              <a:rPr lang="en-US" sz="2800" dirty="0"/>
              <a:t>print(g)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7157" y="138223"/>
            <a:ext cx="5514753" cy="1137684"/>
          </a:xfrm>
        </p:spPr>
        <p:txBody>
          <a:bodyPr/>
          <a:lstStyle/>
          <a:p>
            <a:r>
              <a:rPr lang="en-US" sz="2800" b="1" dirty="0"/>
              <a:t>Contains a range of evenly spaced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678108" y="1850064"/>
            <a:ext cx="4892850" cy="302308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 = </a:t>
            </a:r>
            <a:r>
              <a:rPr lang="en-US" sz="2800" dirty="0" err="1"/>
              <a:t>np.arange</a:t>
            </a:r>
            <a:r>
              <a:rPr lang="en-US" sz="2800" dirty="0"/>
              <a:t>(2, 9, 2)</a:t>
            </a:r>
          </a:p>
          <a:p>
            <a:pPr algn="l"/>
            <a:r>
              <a:rPr lang="en-US" sz="2800" dirty="0"/>
              <a:t>print(f)</a:t>
            </a:r>
          </a:p>
          <a:p>
            <a:pPr algn="l"/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14:cNvPr>
              <p14:cNvContentPartPr/>
              <p14:nvPr/>
            </p14:nvContentPartPr>
            <p14:xfrm>
              <a:off x="2286000" y="5813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1E4F82-D568-44D2-A2E5-C470BF3A4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640" y="5803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887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4A5B-BB97-401F-96CB-D331038E6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590" y="169070"/>
            <a:ext cx="5935943" cy="764782"/>
          </a:xfrm>
        </p:spPr>
        <p:txBody>
          <a:bodyPr/>
          <a:lstStyle/>
          <a:p>
            <a:pPr algn="l"/>
            <a:r>
              <a:rPr lang="en-US" sz="3200" b="1" u="sng" dirty="0">
                <a:solidFill>
                  <a:srgbClr val="FFFF00"/>
                </a:solidFill>
              </a:rPr>
              <a:t>Sorting</a:t>
            </a:r>
            <a:endParaRPr lang="en-US" sz="2800" b="1" u="sng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C01DC-D318-4F9E-AC47-A94F02DF7A7D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55865" y="933852"/>
            <a:ext cx="5840135" cy="302308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algn="l"/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([2, 1, 5, 3, 7, 4, 6, 8])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np.sort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)</a:t>
            </a:r>
          </a:p>
          <a:p>
            <a:pPr algn="l"/>
            <a:r>
              <a:rPr lang="en-US" sz="2800" b="0" dirty="0">
                <a:solidFill>
                  <a:srgbClr val="FFFF00"/>
                </a:solidFill>
                <a:effectLst/>
                <a:latin typeface="Arial Nova" panose="020B0504020202020204" pitchFamily="34" charset="0"/>
              </a:rPr>
              <a:t>print(a)</a:t>
            </a:r>
          </a:p>
          <a:p>
            <a:pPr algn="l"/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82DC9-B1ED-4DBF-A5CF-E91332286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6731" y="2809768"/>
            <a:ext cx="5487424" cy="764782"/>
          </a:xfrm>
        </p:spPr>
        <p:txBody>
          <a:bodyPr/>
          <a:lstStyle/>
          <a:p>
            <a:r>
              <a:rPr lang="en-US" sz="2800" b="1" u="sng" dirty="0"/>
              <a:t>Other commands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CB8DB-B89A-48B0-A710-620B9D04FC5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711081" y="3665841"/>
            <a:ext cx="8353368" cy="3023089"/>
          </a:xfrm>
        </p:spPr>
        <p:txBody>
          <a:bodyPr>
            <a:noAutofit/>
          </a:bodyPr>
          <a:lstStyle/>
          <a:p>
            <a:pPr algn="l"/>
            <a:r>
              <a:rPr lang="en-US" sz="2800" b="1" dirty="0" err="1"/>
              <a:t>argsort</a:t>
            </a:r>
            <a:r>
              <a:rPr lang="en-US" sz="2800" dirty="0"/>
              <a:t> = an indirect sort along a specified axis</a:t>
            </a:r>
          </a:p>
          <a:p>
            <a:pPr algn="l"/>
            <a:r>
              <a:rPr lang="en-US" sz="2800" b="1" dirty="0" err="1"/>
              <a:t>lexsort</a:t>
            </a:r>
            <a:r>
              <a:rPr lang="en-US" sz="2800" dirty="0"/>
              <a:t> = an indirect stable sort on multiple keys</a:t>
            </a:r>
          </a:p>
          <a:p>
            <a:pPr algn="l"/>
            <a:r>
              <a:rPr lang="en-US" sz="2800" b="1" dirty="0" err="1"/>
              <a:t>searchsorted</a:t>
            </a:r>
            <a:r>
              <a:rPr lang="en-US" sz="2800" dirty="0"/>
              <a:t> = will find elements in a sorted array</a:t>
            </a:r>
          </a:p>
          <a:p>
            <a:pPr algn="l"/>
            <a:r>
              <a:rPr lang="en-US" sz="2800" b="1" dirty="0"/>
              <a:t>partition</a:t>
            </a:r>
            <a:r>
              <a:rPr lang="en-US" sz="2800" dirty="0"/>
              <a:t> = partial sort</a:t>
            </a:r>
          </a:p>
        </p:txBody>
      </p:sp>
    </p:spTree>
    <p:extLst>
      <p:ext uri="{BB962C8B-B14F-4D97-AF65-F5344CB8AC3E}">
        <p14:creationId xmlns:p14="http://schemas.microsoft.com/office/powerpoint/2010/main" val="704848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8212-79F1-474C-8862-0688F41E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65" y="-159016"/>
            <a:ext cx="10789092" cy="1261872"/>
          </a:xfrm>
        </p:spPr>
        <p:txBody>
          <a:bodyPr>
            <a:normAutofit/>
          </a:bodyPr>
          <a:lstStyle/>
          <a:p>
            <a:r>
              <a:rPr lang="en-US" sz="5400" b="1" u="sng" dirty="0"/>
              <a:t>Concatenation</a:t>
            </a:r>
            <a:endParaRPr lang="en-US" sz="6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E036-B3F6-49E9-AF1E-0B98D5064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409" y="1307824"/>
            <a:ext cx="5330358" cy="4509880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([1, 2, 3, 4])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([5, 6, 7, 8])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((a, b))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800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97D98-907A-4336-92AD-31191B1BD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4233" y="1307824"/>
            <a:ext cx="6092359" cy="517803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import </a:t>
            </a:r>
            <a:r>
              <a:rPr lang="en-US" sz="2800" dirty="0" err="1">
                <a:solidFill>
                  <a:schemeClr val="tx1"/>
                </a:solidFill>
              </a:rPr>
              <a:t>numpy</a:t>
            </a:r>
            <a:r>
              <a:rPr lang="en-US" sz="2800" dirty="0">
                <a:solidFill>
                  <a:schemeClr val="tx1"/>
                </a:solidFill>
              </a:rPr>
              <a:t> as np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([[1, 2], [3, 4]])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([[5, 6]])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np.concatenate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((x, y), axis=0)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178172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02" y="171974"/>
            <a:ext cx="10353762" cy="1029145"/>
          </a:xfrm>
        </p:spPr>
        <p:txBody>
          <a:bodyPr>
            <a:normAutofit/>
          </a:bodyPr>
          <a:lstStyle/>
          <a:p>
            <a:r>
              <a:rPr lang="en-US" sz="5400" b="1" dirty="0"/>
              <a:t>Knowing shape and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5803-3D74-47A3-8FF2-888142C3F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3270" y="1510439"/>
            <a:ext cx="8693426" cy="506926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array_example</a:t>
            </a:r>
            <a:r>
              <a:rPr lang="en-US" sz="2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2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[[0, 1, 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7]],</a:t>
            </a:r>
          </a:p>
          <a:p>
            <a:pPr marL="36900" indent="0">
              <a:buNone/>
            </a:pPr>
            <a:b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[[0 ,1 ,2, 3],</a:t>
            </a:r>
          </a:p>
          <a:p>
            <a:pPr marL="3690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           [4, 5, 6, 7]]])</a:t>
            </a:r>
          </a:p>
          <a:p>
            <a:pPr marL="369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916632-5B75-BE79-40E6-2B2B9714C206}"/>
                  </a:ext>
                </a:extLst>
              </p14:cNvPr>
              <p14:cNvContentPartPr/>
              <p14:nvPr/>
            </p14:nvContentPartPr>
            <p14:xfrm>
              <a:off x="1000080" y="43131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916632-5B75-BE79-40E6-2B2B9714C2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720" y="4303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08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5D5BCBE-54C0-1970-6832-1434156ABFCB}"/>
              </a:ext>
            </a:extLst>
          </p:cNvPr>
          <p:cNvSpPr/>
          <p:nvPr/>
        </p:nvSpPr>
        <p:spPr>
          <a:xfrm>
            <a:off x="5420832" y="4913220"/>
            <a:ext cx="1350334" cy="64491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D12513-7487-646E-3306-45226984A2A0}"/>
              </a:ext>
            </a:extLst>
          </p:cNvPr>
          <p:cNvSpPr/>
          <p:nvPr/>
        </p:nvSpPr>
        <p:spPr>
          <a:xfrm>
            <a:off x="5474304" y="3126281"/>
            <a:ext cx="1031358" cy="605438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4233D-69F9-DEB0-63D8-102E11E37F22}"/>
              </a:ext>
            </a:extLst>
          </p:cNvPr>
          <p:cNvSpPr/>
          <p:nvPr/>
        </p:nvSpPr>
        <p:spPr>
          <a:xfrm>
            <a:off x="5505893" y="1207027"/>
            <a:ext cx="1180213" cy="60543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7372DD5-DFE5-44FA-AB53-F1F0682CBA68}"/>
              </a:ext>
            </a:extLst>
          </p:cNvPr>
          <p:cNvSpPr txBox="1">
            <a:spLocks/>
          </p:cNvSpPr>
          <p:nvPr/>
        </p:nvSpPr>
        <p:spPr>
          <a:xfrm>
            <a:off x="2490697" y="1201119"/>
            <a:ext cx="7210603" cy="52624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800" dirty="0"/>
              <a:t>t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.ndim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print(t)		# 3 (dimensions)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u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.size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print(u)		# 2, 4 (2 axis w/ length of 4)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v = </a:t>
            </a:r>
            <a:r>
              <a:rPr lang="en-US" sz="2800" b="1" dirty="0" err="1">
                <a:solidFill>
                  <a:srgbClr val="FF0000"/>
                </a:solidFill>
              </a:rPr>
              <a:t>array_example</a:t>
            </a:r>
            <a:r>
              <a:rPr lang="en-US" sz="2800" dirty="0" err="1"/>
              <a:t>.shape</a:t>
            </a:r>
            <a:endParaRPr lang="en-US" sz="2800" dirty="0"/>
          </a:p>
          <a:p>
            <a:pPr marL="36900" indent="0">
              <a:buFont typeface="Wingdings 2" charset="2"/>
              <a:buNone/>
            </a:pPr>
            <a:r>
              <a:rPr lang="en-US" sz="2800" dirty="0"/>
              <a:t>print(v)		# 3, 2, 4</a:t>
            </a:r>
          </a:p>
          <a:p>
            <a:pPr marL="36900" indent="0">
              <a:buFont typeface="Wingdings 2" charset="2"/>
              <a:buNone/>
            </a:pPr>
            <a:endParaRPr lang="en-US" sz="2800" dirty="0"/>
          </a:p>
          <a:p>
            <a:pPr marL="36900" indent="0">
              <a:buFont typeface="Wingdings 2" charset="2"/>
              <a:buNone/>
            </a:pPr>
            <a:endParaRPr 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47AA7B-39A4-1F2D-1841-0C360605AAD2}"/>
              </a:ext>
            </a:extLst>
          </p:cNvPr>
          <p:cNvSpPr txBox="1">
            <a:spLocks/>
          </p:cNvSpPr>
          <p:nvPr/>
        </p:nvSpPr>
        <p:spPr>
          <a:xfrm>
            <a:off x="813102" y="171974"/>
            <a:ext cx="10353762" cy="102914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/>
              <a:t>Knowing shape and size - continued</a:t>
            </a:r>
          </a:p>
        </p:txBody>
      </p:sp>
    </p:spTree>
    <p:extLst>
      <p:ext uri="{BB962C8B-B14F-4D97-AF65-F5344CB8AC3E}">
        <p14:creationId xmlns:p14="http://schemas.microsoft.com/office/powerpoint/2010/main" val="827444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B2BA-872B-4DB8-BEA7-1F25B514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Reshaping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D5CA62-E416-423D-88AF-035B82ED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657" y="2003142"/>
            <a:ext cx="3300984" cy="764782"/>
          </a:xfrm>
        </p:spPr>
        <p:txBody>
          <a:bodyPr/>
          <a:lstStyle/>
          <a:p>
            <a:pPr algn="l"/>
            <a:r>
              <a:rPr lang="en-US" sz="2800" dirty="0"/>
              <a:t>Start with this: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432657" y="2767924"/>
            <a:ext cx="3809693" cy="3023088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pPr algn="l"/>
            <a:r>
              <a:rPr lang="en-US" sz="2800" dirty="0"/>
              <a:t>a = </a:t>
            </a:r>
            <a:r>
              <a:rPr lang="en-US" sz="2800" dirty="0" err="1"/>
              <a:t>np.arange</a:t>
            </a:r>
            <a:r>
              <a:rPr lang="en-US" sz="2800" dirty="0"/>
              <a:t>(6)</a:t>
            </a:r>
          </a:p>
          <a:p>
            <a:pPr algn="l"/>
            <a:r>
              <a:rPr lang="en-US" sz="2800" dirty="0"/>
              <a:t>print(a)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19759D-42A6-4232-9444-6796AD675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8359" y="2003141"/>
            <a:ext cx="3300984" cy="764783"/>
          </a:xfrm>
        </p:spPr>
        <p:txBody>
          <a:bodyPr/>
          <a:lstStyle/>
          <a:p>
            <a:pPr algn="l"/>
            <a:r>
              <a:rPr lang="en-US" sz="2800" dirty="0"/>
              <a:t>Change it: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F98133-8BF5-4A6A-80AE-21304D35412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458359" y="2767924"/>
            <a:ext cx="3300984" cy="3211797"/>
          </a:xfrm>
        </p:spPr>
        <p:txBody>
          <a:bodyPr>
            <a:normAutofit/>
          </a:bodyPr>
          <a:lstStyle/>
          <a:p>
            <a:pPr algn="l"/>
            <a:endParaRPr lang="en-US" sz="2800" dirty="0"/>
          </a:p>
          <a:p>
            <a:pPr algn="l"/>
            <a:r>
              <a:rPr lang="en-US" sz="2800" dirty="0"/>
              <a:t>b = </a:t>
            </a:r>
            <a:r>
              <a:rPr lang="en-US" sz="2800" dirty="0" err="1"/>
              <a:t>a.reshape</a:t>
            </a:r>
            <a:r>
              <a:rPr lang="en-US" sz="2800" dirty="0"/>
              <a:t>(3, 2)</a:t>
            </a:r>
          </a:p>
          <a:p>
            <a:pPr algn="l"/>
            <a:r>
              <a:rPr lang="en-US" sz="2800" dirty="0"/>
              <a:t>print(b)</a:t>
            </a:r>
          </a:p>
        </p:txBody>
      </p:sp>
    </p:spTree>
    <p:extLst>
      <p:ext uri="{BB962C8B-B14F-4D97-AF65-F5344CB8AC3E}">
        <p14:creationId xmlns:p14="http://schemas.microsoft.com/office/powerpoint/2010/main" val="13804864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  <p:bldP spid="10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6B3256-3CC8-4D54-A320-D07E2CFB64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10557" y="1291605"/>
            <a:ext cx="3870830" cy="484591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mport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 =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([1, 2, 3])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 = data[1]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 = data[0:2]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 = data[1:]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 = data[-2:]</a:t>
            </a:r>
          </a:p>
          <a:p>
            <a:pPr algn="l"/>
            <a:b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print(“a”, a)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print(“b”, b)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print(“c”, c)</a:t>
            </a:r>
          </a:p>
          <a:p>
            <a:pPr algn="l"/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print(“d”, d)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7CB1A-6CE3-48BE-9105-B3DDF944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6" y="212651"/>
            <a:ext cx="10070979" cy="970450"/>
          </a:xfrm>
        </p:spPr>
        <p:txBody>
          <a:bodyPr/>
          <a:lstStyle/>
          <a:p>
            <a:r>
              <a:rPr lang="en-US" b="1" u="sng" dirty="0"/>
              <a:t>Indexing and Slicing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C96AB6C-8E04-4B5C-AA30-B8576A6796BC}"/>
              </a:ext>
            </a:extLst>
          </p:cNvPr>
          <p:cNvSpPr txBox="1">
            <a:spLocks/>
          </p:cNvSpPr>
          <p:nvPr/>
        </p:nvSpPr>
        <p:spPr>
          <a:xfrm>
            <a:off x="5873515" y="1291605"/>
            <a:ext cx="5998128" cy="48459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np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 = </a:t>
            </a:r>
            <a:r>
              <a:rPr lang="en-US" sz="2000" dirty="0" err="1">
                <a:solidFill>
                  <a:schemeClr val="tx1"/>
                </a:solidFill>
              </a:rPr>
              <a:t>np.array</a:t>
            </a:r>
            <a:r>
              <a:rPr lang="en-US" sz="2000" dirty="0">
                <a:solidFill>
                  <a:schemeClr val="tx1"/>
                </a:solidFill>
              </a:rPr>
              <a:t>([[1 , 2, 3, 4], [5, 6, 7, 8], [9, 10, 11, 12]])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print(a[a &lt; 5])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 = (a &gt;= 5)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print(a[</a:t>
            </a:r>
            <a:r>
              <a:rPr lang="en-US" sz="2000" dirty="0" err="1">
                <a:solidFill>
                  <a:schemeClr val="tx1"/>
                </a:solidFill>
              </a:rPr>
              <a:t>five_up</a:t>
            </a:r>
            <a:r>
              <a:rPr lang="en-US" sz="2000" dirty="0">
                <a:solidFill>
                  <a:schemeClr val="tx1"/>
                </a:solidFill>
              </a:rPr>
              <a:t>])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divisible_by_2 = a[a%2==0]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print(divisible_by_2)</a:t>
            </a:r>
          </a:p>
        </p:txBody>
      </p:sp>
    </p:spTree>
    <p:extLst>
      <p:ext uri="{BB962C8B-B14F-4D97-AF65-F5344CB8AC3E}">
        <p14:creationId xmlns:p14="http://schemas.microsoft.com/office/powerpoint/2010/main" val="29398400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6539-1E98-4683-A46E-143C1BB2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6316"/>
            <a:ext cx="10353762" cy="1080977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Other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363E9-BFEB-406A-A27D-F171EA1B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423" y="1679944"/>
            <a:ext cx="5175213" cy="5039638"/>
          </a:xfrm>
        </p:spPr>
        <p:txBody>
          <a:bodyPr>
            <a:normAutofit/>
          </a:bodyPr>
          <a:lstStyle/>
          <a:p>
            <a:r>
              <a:rPr lang="en-US" dirty="0"/>
              <a:t>Can use “&amp;” and “|” to get Booleans</a:t>
            </a:r>
          </a:p>
          <a:p>
            <a:r>
              <a:rPr lang="en-US" dirty="0" err="1"/>
              <a:t>np.nonzero</a:t>
            </a:r>
            <a:r>
              <a:rPr lang="en-US" dirty="0"/>
              <a:t>() = select elements or indices from an array</a:t>
            </a:r>
          </a:p>
          <a:p>
            <a:r>
              <a:rPr lang="en-US" dirty="0" err="1"/>
              <a:t>np.vstack</a:t>
            </a:r>
            <a:r>
              <a:rPr lang="en-US" dirty="0"/>
              <a:t>() = stack vertically</a:t>
            </a:r>
          </a:p>
          <a:p>
            <a:r>
              <a:rPr lang="en-US" dirty="0" err="1"/>
              <a:t>np.hstack</a:t>
            </a:r>
            <a:r>
              <a:rPr lang="en-US" dirty="0"/>
              <a:t>() = stack horizontally</a:t>
            </a:r>
          </a:p>
          <a:p>
            <a:r>
              <a:rPr lang="en-US" dirty="0" err="1"/>
              <a:t>np.hsplit</a:t>
            </a:r>
            <a:r>
              <a:rPr lang="en-US" dirty="0"/>
              <a:t>() = split arrays</a:t>
            </a:r>
          </a:p>
          <a:p>
            <a:r>
              <a:rPr lang="en-US" dirty="0" err="1"/>
              <a:t>np.view</a:t>
            </a:r>
            <a:r>
              <a:rPr lang="en-US" dirty="0"/>
              <a:t>() = create new array object that looks at same data as the original array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11A62-26A0-47A5-B068-D2F5AC98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1679944"/>
            <a:ext cx="5061814" cy="5039637"/>
          </a:xfrm>
        </p:spPr>
        <p:txBody>
          <a:bodyPr>
            <a:normAutofit/>
          </a:bodyPr>
          <a:lstStyle/>
          <a:p>
            <a:r>
              <a:rPr lang="en-US" dirty="0"/>
              <a:t>copy() = complete copy of the array and its data.</a:t>
            </a:r>
          </a:p>
          <a:p>
            <a:r>
              <a:rPr lang="en-US" dirty="0"/>
              <a:t>Addition/Subtraction</a:t>
            </a:r>
          </a:p>
          <a:p>
            <a:r>
              <a:rPr lang="en-US" dirty="0"/>
              <a:t>Multiplication/Division</a:t>
            </a:r>
          </a:p>
          <a:p>
            <a:r>
              <a:rPr lang="en-US" dirty="0"/>
              <a:t>Max/min</a:t>
            </a:r>
          </a:p>
          <a:p>
            <a:r>
              <a:rPr lang="en-US" dirty="0"/>
              <a:t>Sum/mean</a:t>
            </a:r>
          </a:p>
          <a:p>
            <a:r>
              <a:rPr lang="en-US" dirty="0"/>
              <a:t>Product</a:t>
            </a:r>
          </a:p>
          <a:p>
            <a:r>
              <a:rPr lang="en-US" dirty="0"/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593018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EFA-6E0B-437B-B776-5AB3ED4C7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Idea &amp; Rough Draft </a:t>
            </a:r>
          </a:p>
        </p:txBody>
      </p:sp>
    </p:spTree>
    <p:extLst>
      <p:ext uri="{BB962C8B-B14F-4D97-AF65-F5344CB8AC3E}">
        <p14:creationId xmlns:p14="http://schemas.microsoft.com/office/powerpoint/2010/main" val="611609326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C773-3F3C-4F7F-8C9D-4BA68EC1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6" y="151131"/>
            <a:ext cx="10353762" cy="1257300"/>
          </a:xfrm>
        </p:spPr>
        <p:txBody>
          <a:bodyPr/>
          <a:lstStyle/>
          <a:p>
            <a:r>
              <a:rPr lang="en-US" b="1" dirty="0"/>
              <a:t>Broadcasting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FD71-4CFA-4B27-BB6B-886E5B1F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6" y="1128493"/>
            <a:ext cx="11259879" cy="5367999"/>
          </a:xfrm>
        </p:spPr>
        <p:txBody>
          <a:bodyPr/>
          <a:lstStyle/>
          <a:p>
            <a:pPr marL="3690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 mechanism for performing math operations on arrays of </a:t>
            </a:r>
            <a:r>
              <a:rPr lang="en-US" sz="2400" b="1" i="1" dirty="0">
                <a:solidFill>
                  <a:schemeClr val="tx1"/>
                </a:solidFill>
              </a:rPr>
              <a:t>unequal</a:t>
            </a:r>
            <a:r>
              <a:rPr lang="en-US" sz="2400" b="1" dirty="0">
                <a:solidFill>
                  <a:schemeClr val="tx1"/>
                </a:solidFill>
              </a:rPr>
              <a:t> shapes</a:t>
            </a:r>
          </a:p>
          <a:p>
            <a:pPr marL="36900" indent="0">
              <a:buNone/>
            </a:pPr>
            <a:endParaRPr lang="en-US" dirty="0"/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To determine if two arrays are broadcast-compatible, align the entries of their shapes such that their trailing dimensions are aligned, and then check that each pair of aligned dimensions satisfy either of the following conditions: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aligned dimensions have the same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one of the dimensions has a size of 1</a:t>
            </a:r>
          </a:p>
          <a:p>
            <a:pPr marL="450000" lvl="1" indent="0">
              <a:buNone/>
            </a:pPr>
            <a:endParaRPr lang="en-US" sz="2400" b="0" i="0" dirty="0">
              <a:solidFill>
                <a:schemeClr val="tx1"/>
              </a:solidFill>
              <a:effectLst/>
              <a:latin typeface="Lato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The two arrays are broadcast-compatible if either of these conditions are satisfied for each pair of aligned dimensions.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1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5544A2-0E3C-4778-BC92-897D0D0CD81C}"/>
              </a:ext>
            </a:extLst>
          </p:cNvPr>
          <p:cNvSpPr txBox="1"/>
          <p:nvPr/>
        </p:nvSpPr>
        <p:spPr>
          <a:xfrm>
            <a:off x="1573619" y="461394"/>
            <a:ext cx="876161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shape-(3, 4) array</a:t>
            </a:r>
          </a:p>
          <a:p>
            <a:r>
              <a:rPr lang="en-US" sz="2400" dirty="0"/>
              <a:t>x = </a:t>
            </a:r>
            <a:r>
              <a:rPr lang="en-US" sz="2400" dirty="0" err="1"/>
              <a:t>np.array</a:t>
            </a:r>
            <a:r>
              <a:rPr lang="en-US" sz="2400" dirty="0"/>
              <a:t>([ [-0. , -0.1, -0.2, -0.3],</a:t>
            </a:r>
          </a:p>
          <a:p>
            <a:r>
              <a:rPr lang="en-US" sz="2400" dirty="0"/>
              <a:t>              	[-0.4, -0.5, -0.6, -0.7],</a:t>
            </a:r>
          </a:p>
          <a:p>
            <a:r>
              <a:rPr lang="en-US" sz="2400" dirty="0"/>
              <a:t>              	[-0.8, -0.9, -1. 0, -1.1] 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a shape-(4,) array</a:t>
            </a:r>
          </a:p>
          <a:p>
            <a:r>
              <a:rPr lang="en-US" sz="2400" dirty="0"/>
              <a:t>y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multiplying a shape-(4,) array with a shape-(3, 4) array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`y` is multiplied by each row of `x</a:t>
            </a:r>
            <a:r>
              <a:rPr lang="en-US" sz="2400" dirty="0"/>
              <a:t>`</a:t>
            </a:r>
          </a:p>
          <a:p>
            <a:r>
              <a:rPr lang="en-US" sz="2400" dirty="0"/>
              <a:t>x * y</a:t>
            </a:r>
          </a:p>
          <a:p>
            <a:r>
              <a:rPr lang="en-US" sz="2400" dirty="0"/>
              <a:t>array([ [-0. , -0.2, -0.6, -1.2],</a:t>
            </a:r>
          </a:p>
          <a:p>
            <a:r>
              <a:rPr lang="en-US" sz="2400" dirty="0"/>
              <a:t>       	[-0.4, -1. , -1.8, -2.8],</a:t>
            </a:r>
          </a:p>
          <a:p>
            <a:r>
              <a:rPr lang="en-US" sz="2400" dirty="0"/>
              <a:t>       	[-0.8, -1.8, -3. , -4.4] ])</a:t>
            </a:r>
          </a:p>
        </p:txBody>
      </p:sp>
    </p:spTree>
    <p:extLst>
      <p:ext uri="{BB962C8B-B14F-4D97-AF65-F5344CB8AC3E}">
        <p14:creationId xmlns:p14="http://schemas.microsoft.com/office/powerpoint/2010/main" val="4057658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8FE9C-86A4-4146-AAD4-8FF1B08C7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9851" y="1095154"/>
            <a:ext cx="10653823" cy="547293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A comprehension library for creating static, animated and interactive visualizations in Python.</a:t>
            </a:r>
          </a:p>
          <a:p>
            <a:pPr algn="l"/>
            <a:r>
              <a:rPr lang="en-US" sz="2800" b="1" dirty="0">
                <a:solidFill>
                  <a:srgbClr val="FFFF00"/>
                </a:solidFill>
              </a:rPr>
              <a:t>Makes easy things easier and hard things possible.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Create publication quality plots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Make interactive figures that can zoom, pan and update.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Customize visual style and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Export to many file formats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Embed in </a:t>
            </a:r>
            <a:r>
              <a:rPr lang="en-US" sz="2800" dirty="0" err="1"/>
              <a:t>JupyterLab</a:t>
            </a:r>
            <a:r>
              <a:rPr lang="en-US" sz="2800" dirty="0"/>
              <a:t> and Graphical User Interfaces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Use a rich array of third-party packages built on it.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ADBD-F826-43B7-80B1-7CEA3C2B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049" y="159488"/>
            <a:ext cx="5707899" cy="935665"/>
          </a:xfrm>
        </p:spPr>
        <p:txBody>
          <a:bodyPr anchor="ctr"/>
          <a:lstStyle/>
          <a:p>
            <a:r>
              <a:rPr lang="en-US" sz="5400" b="1" dirty="0"/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4251391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3BC8D-C5CC-498B-9476-AA877649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9" y="9939"/>
            <a:ext cx="6848061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397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05DA-3284-43F4-B91F-452983B8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8188"/>
            <a:ext cx="10353762" cy="1261872"/>
          </a:xfrm>
        </p:spPr>
        <p:txBody>
          <a:bodyPr/>
          <a:lstStyle/>
          <a:p>
            <a:r>
              <a:rPr lang="en-US" b="1" dirty="0"/>
              <a:t>Types of Visuals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CC5EA-68E1-461F-8A8C-BF2E360EC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271" y="1250010"/>
            <a:ext cx="5677408" cy="404500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166E7-A751-4534-8F9D-85D605FE7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1722" y="2058957"/>
            <a:ext cx="6328689" cy="4453180"/>
          </a:xfrm>
        </p:spPr>
      </p:pic>
    </p:spTree>
    <p:extLst>
      <p:ext uri="{BB962C8B-B14F-4D97-AF65-F5344CB8AC3E}">
        <p14:creationId xmlns:p14="http://schemas.microsoft.com/office/powerpoint/2010/main" val="24484784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B97927AF-A206-40EB-B78E-571AC03457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21404"/>
            <a:ext cx="6184073" cy="4436596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CA0EF-26AB-4B4F-9605-01EDDE619F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28930" y="0"/>
            <a:ext cx="6663070" cy="3093095"/>
          </a:xfrm>
        </p:spPr>
      </p:pic>
    </p:spTree>
    <p:extLst>
      <p:ext uri="{BB962C8B-B14F-4D97-AF65-F5344CB8AC3E}">
        <p14:creationId xmlns:p14="http://schemas.microsoft.com/office/powerpoint/2010/main" val="15031689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113" y="1718878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18" y="2702103"/>
            <a:ext cx="4764764" cy="3043533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matplotlib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779651"/>
            <a:ext cx="4779582" cy="692495"/>
          </a:xfrm>
        </p:spPr>
        <p:txBody>
          <a:bodyPr/>
          <a:lstStyle/>
          <a:p>
            <a:r>
              <a:rPr lang="en-US" sz="3600" b="1" u="sng" dirty="0"/>
              <a:t>You need to import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2732" y="2702103"/>
            <a:ext cx="5020450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539563"/>
            <a:ext cx="11887200" cy="1189298"/>
          </a:xfrm>
        </p:spPr>
        <p:txBody>
          <a:bodyPr>
            <a:normAutofit/>
          </a:bodyPr>
          <a:lstStyle/>
          <a:p>
            <a:r>
              <a:rPr lang="en-US" sz="4000" b="1" dirty="0"/>
              <a:t>ALSO – pip install </a:t>
            </a:r>
            <a:r>
              <a:rPr lang="en-US" sz="4000" b="1" dirty="0" err="1"/>
              <a:t>jupyter</a:t>
            </a:r>
            <a:r>
              <a:rPr lang="en-US" sz="4000" b="1" dirty="0"/>
              <a:t> notebook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14:cNvPr>
              <p14:cNvContentPartPr/>
              <p14:nvPr/>
            </p14:nvContentPartPr>
            <p14:xfrm>
              <a:off x="857160" y="598284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0D31A-9415-4E0E-8727-125C81EBD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5973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0204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F2BA-5041-4D44-B9A4-D82ACA61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5831"/>
            <a:ext cx="10353762" cy="1062485"/>
          </a:xfrm>
        </p:spPr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Jupyter</a:t>
            </a:r>
            <a:r>
              <a:rPr lang="en-US" b="1" dirty="0"/>
              <a:t>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8577-8613-415A-811B-C8A57DFB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0" y="1318437"/>
            <a:ext cx="11770243" cy="52312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The notebook extends the console-based approach to interactive computing in a qualitatively new direction, providing a web-based application suitable for capturing the whole computation process: developing, documenting, and executing code, as well as communicating the results. The </a:t>
            </a:r>
            <a:r>
              <a:rPr lang="en-US" dirty="0" err="1"/>
              <a:t>Jupyter</a:t>
            </a:r>
            <a:r>
              <a:rPr lang="en-US" dirty="0"/>
              <a:t> notebook combines two components:</a:t>
            </a:r>
          </a:p>
          <a:p>
            <a:endParaRPr lang="en-US" dirty="0"/>
          </a:p>
          <a:p>
            <a:r>
              <a:rPr lang="en-US" dirty="0"/>
              <a:t>A web application: a browser-based tool for interactive authoring of documents which combine explanatory text, mathematics, computations and their rich media output.</a:t>
            </a:r>
          </a:p>
          <a:p>
            <a:endParaRPr lang="en-US" dirty="0"/>
          </a:p>
          <a:p>
            <a:r>
              <a:rPr lang="en-US" dirty="0"/>
              <a:t>Notebook documents: a representation of all content visible in the web application, including inputs and outputs of the computations, explanatory text, mathematics, images, and rich media representations of objects.</a:t>
            </a:r>
          </a:p>
        </p:txBody>
      </p:sp>
    </p:spTree>
    <p:extLst>
      <p:ext uri="{BB962C8B-B14F-4D97-AF65-F5344CB8AC3E}">
        <p14:creationId xmlns:p14="http://schemas.microsoft.com/office/powerpoint/2010/main" val="25453368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D459-B05B-479C-A49B-8B53D04B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-477080"/>
            <a:ext cx="10364411" cy="1821918"/>
          </a:xfrm>
        </p:spPr>
        <p:txBody>
          <a:bodyPr anchor="ctr">
            <a:normAutofit/>
          </a:bodyPr>
          <a:lstStyle/>
          <a:p>
            <a:r>
              <a:rPr lang="en-US" sz="4400" b="1" dirty="0"/>
              <a:t>How to start the </a:t>
            </a:r>
            <a:r>
              <a:rPr lang="en-US" sz="4400" b="1" dirty="0" err="1"/>
              <a:t>Jupyter</a:t>
            </a:r>
            <a:r>
              <a:rPr lang="en-US" sz="4400" b="1" dirty="0"/>
              <a:t> Notebook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C5749-DA80-46B4-8D01-EFC1FF7A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4974" y="433879"/>
            <a:ext cx="9819861" cy="230229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Type in </a:t>
            </a:r>
            <a:r>
              <a:rPr lang="en-US" sz="2800" dirty="0" err="1">
                <a:solidFill>
                  <a:schemeClr val="tx1"/>
                </a:solidFill>
              </a:rPr>
              <a:t>jupyter</a:t>
            </a:r>
            <a:r>
              <a:rPr lang="en-US" sz="2800" dirty="0">
                <a:solidFill>
                  <a:schemeClr val="tx1"/>
                </a:solidFill>
              </a:rPr>
              <a:t> notebook in your terminal and press enter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0AE2FF-0679-489C-AD8E-000F26E703B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4974" y="2398376"/>
            <a:ext cx="9224010" cy="4365399"/>
          </a:xfr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15E93D5-A89B-49D0-8BAB-ADD05710C30A}"/>
              </a:ext>
            </a:extLst>
          </p:cNvPr>
          <p:cNvSpPr/>
          <p:nvPr/>
        </p:nvSpPr>
        <p:spPr>
          <a:xfrm>
            <a:off x="5830957" y="728870"/>
            <a:ext cx="609600" cy="90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79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61EAFE-9F5C-4981-9C6C-5AB54FFB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52612"/>
            <a:ext cx="11639550" cy="3152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31744-13AA-3736-0862-45664DFD61A6}"/>
              </a:ext>
            </a:extLst>
          </p:cNvPr>
          <p:cNvSpPr/>
          <p:nvPr/>
        </p:nvSpPr>
        <p:spPr>
          <a:xfrm>
            <a:off x="2668772" y="2541181"/>
            <a:ext cx="935665" cy="393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22430-BD80-1107-B991-092552FBA7CC}"/>
              </a:ext>
            </a:extLst>
          </p:cNvPr>
          <p:cNvSpPr txBox="1"/>
          <p:nvPr/>
        </p:nvSpPr>
        <p:spPr>
          <a:xfrm>
            <a:off x="1446028" y="446567"/>
            <a:ext cx="7701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execute commands click the RUN icon</a:t>
            </a:r>
          </a:p>
        </p:txBody>
      </p:sp>
    </p:spTree>
    <p:extLst>
      <p:ext uri="{BB962C8B-B14F-4D97-AF65-F5344CB8AC3E}">
        <p14:creationId xmlns:p14="http://schemas.microsoft.com/office/powerpoint/2010/main" val="120667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b="1" dirty="0"/>
              <a:t>What is NumPy?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65338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2917C68B-CAFB-4212-8E8E-B5F39E7A409D}"/>
              </a:ext>
            </a:extLst>
          </p:cNvPr>
          <p:cNvSpPr txBox="1">
            <a:spLocks/>
          </p:cNvSpPr>
          <p:nvPr/>
        </p:nvSpPr>
        <p:spPr>
          <a:xfrm>
            <a:off x="913795" y="5675735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 universal standard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1211"/>
            <a:ext cx="2349794" cy="6325403"/>
          </a:xfrm>
        </p:spPr>
        <p:txBody>
          <a:bodyPr>
            <a:normAutofit/>
          </a:bodyPr>
          <a:lstStyle/>
          <a:p>
            <a:r>
              <a:rPr lang="en-US" b="1" dirty="0"/>
              <a:t>Example One </a:t>
            </a:r>
            <a:br>
              <a:rPr lang="en-US" b="1" dirty="0"/>
            </a:br>
            <a:r>
              <a:rPr lang="en-US" b="1" dirty="0"/>
              <a:t>your first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4A401-B77C-4D18-B067-E314BAFE386E}"/>
              </a:ext>
            </a:extLst>
          </p:cNvPr>
          <p:cNvSpPr txBox="1"/>
          <p:nvPr/>
        </p:nvSpPr>
        <p:spPr>
          <a:xfrm>
            <a:off x="2881424" y="341211"/>
            <a:ext cx="917805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r>
              <a:rPr lang="en-US" sz="2800" dirty="0"/>
              <a:t>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/>
              <a:t>x = [1,2,3]	</a:t>
            </a:r>
            <a:r>
              <a:rPr lang="en-US" sz="2800" dirty="0">
                <a:solidFill>
                  <a:srgbClr val="92D050"/>
                </a:solidFill>
              </a:rPr>
              <a:t># x axis values </a:t>
            </a:r>
          </a:p>
          <a:p>
            <a:r>
              <a:rPr lang="en-US" sz="2800" dirty="0"/>
              <a:t>y = [2,4,1]	</a:t>
            </a:r>
            <a:r>
              <a:rPr lang="en-US" sz="2800" dirty="0">
                <a:solidFill>
                  <a:srgbClr val="92D050"/>
                </a:solidFill>
              </a:rPr>
              <a:t># corresponding y axis values 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(x, y)		</a:t>
            </a:r>
            <a:r>
              <a:rPr lang="en-US" sz="2800" dirty="0">
                <a:solidFill>
                  <a:srgbClr val="92D050"/>
                </a:solidFill>
              </a:rPr>
              <a:t># plotting the points 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	</a:t>
            </a:r>
            <a:r>
              <a:rPr lang="en-US" sz="2800" dirty="0">
                <a:solidFill>
                  <a:srgbClr val="92D050"/>
                </a:solidFill>
              </a:rPr>
              <a:t># naming the x axis </a:t>
            </a:r>
          </a:p>
          <a:p>
            <a:endParaRPr lang="en-US" sz="2800" dirty="0"/>
          </a:p>
          <a:p>
            <a:r>
              <a:rPr lang="en-US" sz="2800" dirty="0" err="1"/>
              <a:t>plt.ylabel</a:t>
            </a:r>
            <a:r>
              <a:rPr lang="en-US" sz="2800" dirty="0"/>
              <a:t>('y - axis’)	</a:t>
            </a:r>
            <a:r>
              <a:rPr lang="en-US" sz="2800" dirty="0">
                <a:solidFill>
                  <a:srgbClr val="92D050"/>
                </a:solidFill>
              </a:rPr>
              <a:t># naming the y axis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first graph!’)	</a:t>
            </a:r>
            <a:r>
              <a:rPr lang="en-US" sz="2800" dirty="0">
                <a:solidFill>
                  <a:srgbClr val="92D050"/>
                </a:solidFill>
              </a:rPr>
              <a:t># giving a title to my graph </a:t>
            </a:r>
          </a:p>
          <a:p>
            <a:r>
              <a:rPr lang="en-US" sz="2800" dirty="0"/>
              <a:t>    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	</a:t>
            </a:r>
            <a:r>
              <a:rPr lang="en-US" sz="2800" dirty="0">
                <a:solidFill>
                  <a:srgbClr val="92D050"/>
                </a:solidFill>
              </a:rPr>
              <a:t># function to show the plot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2487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5242"/>
            <a:ext cx="10353762" cy="1257300"/>
          </a:xfrm>
        </p:spPr>
        <p:txBody>
          <a:bodyPr/>
          <a:lstStyle/>
          <a:p>
            <a:r>
              <a:rPr lang="en-US" b="1" dirty="0"/>
              <a:t>Example Two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C78E1C-4438-48F9-9660-9D060494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5" y="1903343"/>
            <a:ext cx="9609839" cy="19257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5D06BBC-371B-4A87-ADCE-A887D32F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24" y="4029074"/>
            <a:ext cx="9616971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F5F7-1B3D-4925-B1BA-3326A0FA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3490441"/>
          </a:xfrm>
        </p:spPr>
        <p:txBody>
          <a:bodyPr anchor="ctr"/>
          <a:lstStyle/>
          <a:p>
            <a:r>
              <a:rPr lang="en-US" dirty="0"/>
              <a:t>Open </a:t>
            </a:r>
            <a:r>
              <a:rPr lang="en-US" dirty="0" err="1"/>
              <a:t>VSCode</a:t>
            </a:r>
            <a:br>
              <a:rPr lang="en-US" dirty="0"/>
            </a:br>
            <a:r>
              <a:rPr lang="en-US" dirty="0"/>
              <a:t>make sure you are in the right directory</a:t>
            </a:r>
            <a:br>
              <a:rPr lang="en-US" dirty="0"/>
            </a:br>
            <a:r>
              <a:rPr lang="en-US" dirty="0"/>
              <a:t>initialize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58399295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0843"/>
            <a:ext cx="2477386" cy="3162308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Three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5FA51C-FDFD-44F9-B002-A64F4BE9C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57"/>
          <a:stretch/>
        </p:blipFill>
        <p:spPr>
          <a:xfrm>
            <a:off x="3075537" y="163599"/>
            <a:ext cx="8692393" cy="65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0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26439"/>
            <a:ext cx="2573079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Four</a:t>
            </a:r>
          </a:p>
        </p:txBody>
      </p:sp>
      <p:pic>
        <p:nvPicPr>
          <p:cNvPr id="5" name="Picture 4" descr="Graphical user interface, 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7F7671FE-7A5E-4884-B059-A9C0A7F1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90"/>
          <a:stretch/>
        </p:blipFill>
        <p:spPr>
          <a:xfrm>
            <a:off x="3051233" y="0"/>
            <a:ext cx="9140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825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0054"/>
            <a:ext cx="2370341" cy="2805121"/>
          </a:xfrm>
        </p:spPr>
        <p:txBody>
          <a:bodyPr>
            <a:normAutofit/>
          </a:bodyPr>
          <a:lstStyle/>
          <a:p>
            <a:r>
              <a:rPr lang="en-US" b="1" dirty="0"/>
              <a:t>Example </a:t>
            </a:r>
            <a:br>
              <a:rPr lang="en-US" b="1" dirty="0"/>
            </a:br>
            <a:r>
              <a:rPr lang="en-US" b="1" dirty="0"/>
              <a:t>Five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DCCD65-4AC3-49C2-B7D3-F782C8ED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53" y="-31615"/>
            <a:ext cx="9268047" cy="6889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14:cNvPr>
              <p14:cNvContentPartPr/>
              <p14:nvPr/>
            </p14:nvContentPartPr>
            <p14:xfrm>
              <a:off x="1928880" y="60098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EDCEC9-151F-F7F5-77A6-E833ABC03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9520" y="6000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69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433A-DFE6-4946-B0DB-3452C252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722" y="42530"/>
            <a:ext cx="5505613" cy="1137684"/>
          </a:xfrm>
        </p:spPr>
        <p:txBody>
          <a:bodyPr>
            <a:normAutofit/>
          </a:bodyPr>
          <a:lstStyle/>
          <a:p>
            <a:r>
              <a:rPr lang="en-US" b="1" dirty="0"/>
              <a:t>Example Six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911D-3755-44E6-80B5-9A550DB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58" y="1307805"/>
            <a:ext cx="12180974" cy="55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49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727-C3F3-40F6-A00C-A956EE90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6626"/>
            <a:ext cx="2509284" cy="2694918"/>
          </a:xfrm>
        </p:spPr>
        <p:txBody>
          <a:bodyPr>
            <a:normAutofit/>
          </a:bodyPr>
          <a:lstStyle/>
          <a:p>
            <a:r>
              <a:rPr lang="en-US" dirty="0"/>
              <a:t>Example Seven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2EE2A-645C-4567-9E17-039A78590B91}"/>
              </a:ext>
            </a:extLst>
          </p:cNvPr>
          <p:cNvSpPr txBox="1"/>
          <p:nvPr/>
        </p:nvSpPr>
        <p:spPr>
          <a:xfrm>
            <a:off x="3016775" y="428178"/>
            <a:ext cx="87109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matplotlib.pyplot</a:t>
            </a:r>
            <a:r>
              <a:rPr lang="en-US" sz="2400" dirty="0"/>
              <a:t> as </a:t>
            </a:r>
            <a:r>
              <a:rPr lang="en-US" sz="2400" dirty="0" err="1"/>
              <a:t>plt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 = [1, 2, 3, 4, 5]</a:t>
            </a:r>
          </a:p>
          <a:p>
            <a:r>
              <a:rPr lang="en-US" sz="2400" dirty="0"/>
              <a:t>b = [0, 0.6, 0.2, 15, 10, 8, 16, 21]</a:t>
            </a:r>
          </a:p>
          <a:p>
            <a:endParaRPr lang="en-US" sz="2400" dirty="0"/>
          </a:p>
          <a:p>
            <a:r>
              <a:rPr lang="en-US" sz="2400" dirty="0" err="1"/>
              <a:t>plt.plot</a:t>
            </a:r>
            <a:r>
              <a:rPr lang="en-US" sz="2400" dirty="0"/>
              <a:t>(a)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(b, "or")	</a:t>
            </a:r>
            <a:r>
              <a:rPr lang="en-US" sz="2400" dirty="0">
                <a:solidFill>
                  <a:srgbClr val="92D050"/>
                </a:solidFill>
              </a:rPr>
              <a:t># o is for circles and r is for red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(list(range(0, 22,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plt.xlabel</a:t>
            </a:r>
            <a:r>
              <a:rPr lang="en-US" sz="2400" dirty="0"/>
              <a:t>('Day -&gt;’)	</a:t>
            </a:r>
            <a:r>
              <a:rPr lang="en-US" sz="2400" dirty="0">
                <a:solidFill>
                  <a:srgbClr val="92D050"/>
                </a:solidFill>
              </a:rPr>
              <a:t># naming the x-axis</a:t>
            </a:r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plt.ylabel</a:t>
            </a:r>
            <a:r>
              <a:rPr lang="en-US" sz="2400" dirty="0"/>
              <a:t>('Temp -&gt;’)	</a:t>
            </a:r>
            <a:r>
              <a:rPr lang="en-US" sz="2400" dirty="0">
                <a:solidFill>
                  <a:srgbClr val="92D050"/>
                </a:solidFill>
              </a:rPr>
              <a:t># naming the y-axis</a:t>
            </a:r>
          </a:p>
        </p:txBody>
      </p:sp>
    </p:spTree>
    <p:extLst>
      <p:ext uri="{BB962C8B-B14F-4D97-AF65-F5344CB8AC3E}">
        <p14:creationId xmlns:p14="http://schemas.microsoft.com/office/powerpoint/2010/main" val="30373365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0EE69-8FC8-479E-97A4-0345A81E0AAC}"/>
              </a:ext>
            </a:extLst>
          </p:cNvPr>
          <p:cNvSpPr txBox="1"/>
          <p:nvPr/>
        </p:nvSpPr>
        <p:spPr>
          <a:xfrm>
            <a:off x="2817628" y="350874"/>
            <a:ext cx="900577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[4, 2, 6, 8, 3, 20, 13, 15]</a:t>
            </a:r>
          </a:p>
          <a:p>
            <a:r>
              <a:rPr lang="en-US" sz="2400" dirty="0" err="1"/>
              <a:t>plt.plot</a:t>
            </a:r>
            <a:r>
              <a:rPr lang="en-US" sz="2400" dirty="0"/>
              <a:t>(c, label = '4th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ax = </a:t>
            </a:r>
            <a:r>
              <a:rPr lang="en-US" sz="2400" dirty="0" err="1"/>
              <a:t>plt.gca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92D050"/>
                </a:solidFill>
              </a:rPr>
              <a:t> # get current axes command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92D050"/>
                </a:solidFill>
              </a:rPr>
              <a:t># set command over the individual boundary line of the graph body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['right'].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['top'].</a:t>
            </a:r>
            <a:r>
              <a:rPr lang="en-US" sz="2400" dirty="0" err="1"/>
              <a:t>set_visible</a:t>
            </a:r>
            <a:r>
              <a:rPr lang="en-US" sz="2400" dirty="0"/>
              <a:t>(False)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range or the bounds of the left boundary line to fixed range</a:t>
            </a:r>
          </a:p>
          <a:p>
            <a:r>
              <a:rPr lang="en-US" sz="2400" dirty="0" err="1"/>
              <a:t>ax.spines</a:t>
            </a:r>
            <a:r>
              <a:rPr lang="en-US" sz="2400" dirty="0"/>
              <a:t>['left'].</a:t>
            </a:r>
            <a:r>
              <a:rPr lang="en-US" sz="2400" dirty="0" err="1"/>
              <a:t>set_bounds</a:t>
            </a:r>
            <a:r>
              <a:rPr lang="en-US" sz="2400" dirty="0"/>
              <a:t>(-3, 40)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 the interval by  which the x-axis set the marks</a:t>
            </a:r>
          </a:p>
          <a:p>
            <a:r>
              <a:rPr lang="en-US" sz="2400" dirty="0" err="1"/>
              <a:t>plt.xticks</a:t>
            </a:r>
            <a:r>
              <a:rPr lang="en-US" sz="2400" dirty="0"/>
              <a:t>(list(range(-3, 10)))</a:t>
            </a:r>
          </a:p>
          <a:p>
            <a:r>
              <a:rPr lang="en-US" sz="2400" dirty="0"/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14:cNvPr>
              <p14:cNvContentPartPr/>
              <p14:nvPr/>
            </p14:nvContentPartPr>
            <p14:xfrm>
              <a:off x="4277160" y="5688360"/>
              <a:ext cx="18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B2035-F24E-4B6A-BC0F-778E8752CE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7800" y="5679000"/>
                <a:ext cx="37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5437AF3-1C90-0ADD-26DA-1F81E66CB93C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C97C4-1370-4950-99F2-0F1F78A71FCA}"/>
              </a:ext>
            </a:extLst>
          </p:cNvPr>
          <p:cNvSpPr txBox="1"/>
          <p:nvPr/>
        </p:nvSpPr>
        <p:spPr>
          <a:xfrm>
            <a:off x="2806995" y="328573"/>
            <a:ext cx="912273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set the intervals by which y-axis set the marks</a:t>
            </a:r>
          </a:p>
          <a:p>
            <a:r>
              <a:rPr lang="en-US" sz="2400" dirty="0" err="1"/>
              <a:t>plt.yticks</a:t>
            </a:r>
            <a:r>
              <a:rPr lang="en-US" sz="2400" dirty="0"/>
              <a:t>(list(range(-3, 20, 3)))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legend denotes what color signifies what</a:t>
            </a:r>
          </a:p>
          <a:p>
            <a:r>
              <a:rPr lang="en-US" sz="2400" dirty="0" err="1"/>
              <a:t>ax.legend</a:t>
            </a:r>
            <a:r>
              <a:rPr lang="en-US" sz="2400" dirty="0"/>
              <a:t>(['1st Rep', '2nd Rep', '3rd Rep', '4th Rep'])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annotate command helps to write ON THE GRAPH any text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</a:t>
            </a:r>
            <a:r>
              <a:rPr lang="en-US" sz="2400" dirty="0" err="1">
                <a:solidFill>
                  <a:srgbClr val="92D050"/>
                </a:solidFill>
              </a:rPr>
              <a:t>xy</a:t>
            </a:r>
            <a:r>
              <a:rPr lang="en-US" sz="2400" dirty="0">
                <a:solidFill>
                  <a:srgbClr val="92D050"/>
                </a:solidFill>
              </a:rPr>
              <a:t> denotes the position on the graph</a:t>
            </a:r>
          </a:p>
          <a:p>
            <a:r>
              <a:rPr lang="en-US" sz="2400" dirty="0" err="1"/>
              <a:t>plt.annotate</a:t>
            </a:r>
            <a:r>
              <a:rPr lang="en-US" sz="2400" dirty="0"/>
              <a:t>('Temperature V / s Days', </a:t>
            </a:r>
            <a:r>
              <a:rPr lang="en-US" sz="2400" dirty="0" err="1"/>
              <a:t>xy</a:t>
            </a:r>
            <a:r>
              <a:rPr lang="en-US" sz="2400" dirty="0"/>
              <a:t> = (1.01, -2.15))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gives a title to the Graph</a:t>
            </a:r>
          </a:p>
          <a:p>
            <a:r>
              <a:rPr lang="en-US" sz="2400" dirty="0" err="1"/>
              <a:t>plt.title</a:t>
            </a:r>
            <a:r>
              <a:rPr lang="en-US" sz="2400" dirty="0"/>
              <a:t>('All Features Discussed')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 err="1"/>
              <a:t>plt.show</a:t>
            </a:r>
            <a:r>
              <a:rPr lang="en-US" sz="2400"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BA60E0-EAEC-288D-40BF-D124FA58C706}"/>
              </a:ext>
            </a:extLst>
          </p:cNvPr>
          <p:cNvSpPr txBox="1">
            <a:spLocks/>
          </p:cNvSpPr>
          <p:nvPr/>
        </p:nvSpPr>
        <p:spPr>
          <a:xfrm>
            <a:off x="1" y="1116360"/>
            <a:ext cx="2551813" cy="29133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Example Seven</a:t>
            </a:r>
          </a:p>
          <a:p>
            <a:r>
              <a:rPr lang="en-US" sz="4400" dirty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7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3FCA-939F-476C-BF81-F2B3A19B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What it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2F8FB-6EF8-4353-B5A9-BC0116FB0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contains a multidimensional array and matrix data structures</a:t>
            </a:r>
          </a:p>
          <a:p>
            <a:r>
              <a:rPr lang="en-US" dirty="0"/>
              <a:t>Provides a </a:t>
            </a:r>
            <a:r>
              <a:rPr lang="en-US" dirty="0" err="1"/>
              <a:t>nd</a:t>
            </a:r>
            <a:r>
              <a:rPr lang="en-US" dirty="0"/>
              <a:t>-array (a homogeneous n-dimensional array object) with methods to efficiently operate on it.</a:t>
            </a:r>
          </a:p>
          <a:p>
            <a:r>
              <a:rPr lang="en-US" dirty="0"/>
              <a:t>Performs a wide variety of mathematical operations on arrays.</a:t>
            </a:r>
          </a:p>
          <a:p>
            <a:r>
              <a:rPr lang="en-US" dirty="0"/>
              <a:t>Adds powerful data structures to Python that guarantee efficient calculations with arrays and matrices</a:t>
            </a:r>
          </a:p>
          <a:p>
            <a:r>
              <a:rPr lang="en-US" dirty="0"/>
              <a:t>Supplies an enormous library of high-level mathematical functions that operate on these arrays and matrices.</a:t>
            </a:r>
          </a:p>
        </p:txBody>
      </p:sp>
    </p:spTree>
    <p:extLst>
      <p:ext uri="{BB962C8B-B14F-4D97-AF65-F5344CB8AC3E}">
        <p14:creationId xmlns:p14="http://schemas.microsoft.com/office/powerpoint/2010/main" val="24302407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2A11-F3CF-4AC8-8E11-EA357977AC0B}"/>
              </a:ext>
            </a:extLst>
          </p:cNvPr>
          <p:cNvSpPr txBox="1">
            <a:spLocks/>
          </p:cNvSpPr>
          <p:nvPr/>
        </p:nvSpPr>
        <p:spPr>
          <a:xfrm>
            <a:off x="0" y="1469951"/>
            <a:ext cx="2626242" cy="170918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80CD-7494-48F8-BAFF-1D1A0A0DD02F}"/>
              </a:ext>
            </a:extLst>
          </p:cNvPr>
          <p:cNvSpPr txBox="1"/>
          <p:nvPr/>
        </p:nvSpPr>
        <p:spPr>
          <a:xfrm>
            <a:off x="3242930" y="547645"/>
            <a:ext cx="8729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a = [1, 2, 3, 4, 5]</a:t>
            </a:r>
          </a:p>
          <a:p>
            <a:r>
              <a:rPr lang="en-US" sz="2800" dirty="0"/>
              <a:t>b = [0, 0.6, 0.2, 15, 10, 8, 16, 21]</a:t>
            </a:r>
          </a:p>
          <a:p>
            <a:r>
              <a:rPr lang="en-US" sz="2800" dirty="0"/>
              <a:t>c = [4, 2, 6, 8, 3, 20, 13, 15]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use fig whenever u want the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output in a new window also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specify the window size you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want answer to be displayed</a:t>
            </a:r>
          </a:p>
          <a:p>
            <a:r>
              <a:rPr lang="en-US" sz="2800" dirty="0"/>
              <a:t>fig = </a:t>
            </a:r>
            <a:r>
              <a:rPr lang="en-US" sz="2800" dirty="0" err="1"/>
              <a:t>plt.figure</a:t>
            </a:r>
            <a:r>
              <a:rPr lang="en-US" sz="2800" dirty="0"/>
              <a:t>(</a:t>
            </a:r>
            <a:r>
              <a:rPr lang="en-US" sz="2800" dirty="0" err="1"/>
              <a:t>figsize</a:t>
            </a:r>
            <a:r>
              <a:rPr lang="en-US" sz="2800" dirty="0"/>
              <a:t> =(10, 10))</a:t>
            </a:r>
          </a:p>
        </p:txBody>
      </p:sp>
    </p:spTree>
    <p:extLst>
      <p:ext uri="{BB962C8B-B14F-4D97-AF65-F5344CB8AC3E}">
        <p14:creationId xmlns:p14="http://schemas.microsoft.com/office/powerpoint/2010/main" val="3334495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C62C9A-355A-4396-928D-722390B6A4AD}"/>
              </a:ext>
            </a:extLst>
          </p:cNvPr>
          <p:cNvSpPr txBox="1"/>
          <p:nvPr/>
        </p:nvSpPr>
        <p:spPr>
          <a:xfrm>
            <a:off x="3246784" y="304801"/>
            <a:ext cx="84915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# creating multiple plots in a single plot</a:t>
            </a:r>
          </a:p>
          <a:p>
            <a:r>
              <a:rPr lang="en-US" sz="2400" dirty="0"/>
              <a:t>sub1 = </a:t>
            </a:r>
            <a:r>
              <a:rPr lang="en-US" sz="2400" dirty="0" err="1"/>
              <a:t>plt.subplot</a:t>
            </a:r>
            <a:r>
              <a:rPr lang="en-US" sz="2400" dirty="0"/>
              <a:t>(2, 2, 1)</a:t>
            </a:r>
          </a:p>
          <a:p>
            <a:r>
              <a:rPr lang="en-US" sz="2400" dirty="0"/>
              <a:t>sub2 = </a:t>
            </a:r>
            <a:r>
              <a:rPr lang="en-US" sz="2400" dirty="0" err="1"/>
              <a:t>plt.subplot</a:t>
            </a:r>
            <a:r>
              <a:rPr lang="en-US" sz="2400" dirty="0"/>
              <a:t>(2, 2, 2)</a:t>
            </a:r>
          </a:p>
          <a:p>
            <a:r>
              <a:rPr lang="en-US" sz="2400" dirty="0"/>
              <a:t>sub3 = </a:t>
            </a:r>
            <a:r>
              <a:rPr lang="en-US" sz="2400" dirty="0" err="1"/>
              <a:t>plt.subplot</a:t>
            </a:r>
            <a:r>
              <a:rPr lang="en-US" sz="2400" dirty="0"/>
              <a:t>(2, 2, 3)</a:t>
            </a:r>
          </a:p>
          <a:p>
            <a:r>
              <a:rPr lang="en-US" sz="2400" dirty="0"/>
              <a:t>sub4 = </a:t>
            </a:r>
            <a:r>
              <a:rPr lang="en-US" sz="2400" dirty="0" err="1"/>
              <a:t>plt.subplot</a:t>
            </a:r>
            <a:r>
              <a:rPr lang="en-US" sz="2400" dirty="0"/>
              <a:t>(2, 2, 4)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sub1.plot(a, 'sb')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sets how the display subplot 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x axis values advances by 1</a:t>
            </a:r>
          </a:p>
          <a:p>
            <a:r>
              <a:rPr lang="en-US" sz="2400" dirty="0">
                <a:solidFill>
                  <a:srgbClr val="92D050"/>
                </a:solidFill>
              </a:rPr>
              <a:t># within the specified range</a:t>
            </a:r>
          </a:p>
          <a:p>
            <a:r>
              <a:rPr lang="en-US" sz="2400" dirty="0"/>
              <a:t>sub1.set_xticks(list(range(0, 10, 1)))</a:t>
            </a:r>
          </a:p>
          <a:p>
            <a:r>
              <a:rPr lang="en-US" sz="2400" dirty="0"/>
              <a:t>sub1.set_title('1st Rep')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sub2.plot(b, 'or')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03AFB-273A-C688-BDCD-3E34A81F8397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2859236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631BF3-AD84-4442-A83A-A080DD2ADA20}"/>
              </a:ext>
            </a:extLst>
          </p:cNvPr>
          <p:cNvSpPr txBox="1"/>
          <p:nvPr/>
        </p:nvSpPr>
        <p:spPr>
          <a:xfrm>
            <a:off x="3274828" y="472945"/>
            <a:ext cx="852731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sets how the display subplot x axis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values advances by 2 within the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specified range</a:t>
            </a:r>
          </a:p>
          <a:p>
            <a:r>
              <a:rPr lang="en-US" sz="2800" dirty="0"/>
              <a:t>sub2.set_xticks(list(range(0, 10, 2)))</a:t>
            </a:r>
          </a:p>
          <a:p>
            <a:r>
              <a:rPr lang="en-US" sz="2800" dirty="0"/>
              <a:t>sub2.set_title('2nd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can directly pass a list in the plot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instead adding the reference</a:t>
            </a:r>
          </a:p>
          <a:p>
            <a:r>
              <a:rPr lang="en-US" sz="2800" dirty="0"/>
              <a:t>sub3.plot(list(range(0, 22, 3)), 'vg')</a:t>
            </a:r>
          </a:p>
          <a:p>
            <a:r>
              <a:rPr lang="en-US" sz="2800" dirty="0"/>
              <a:t>sub3.set_xticks(list(range(0, 10, 1)))</a:t>
            </a:r>
          </a:p>
          <a:p>
            <a:r>
              <a:rPr lang="en-US" sz="2800" dirty="0"/>
              <a:t>sub3.set_title('3rd Rep')</a:t>
            </a:r>
          </a:p>
          <a:p>
            <a:r>
              <a:rPr lang="en-US" sz="2800" dirty="0"/>
              <a:t> 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41-559A-7833-46D1-92E9D90EDB9B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5373675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DA911-F7FE-45D2-B8FB-A14D6F68EBF3}"/>
              </a:ext>
            </a:extLst>
          </p:cNvPr>
          <p:cNvSpPr txBox="1"/>
          <p:nvPr/>
        </p:nvSpPr>
        <p:spPr>
          <a:xfrm>
            <a:off x="3200399" y="834888"/>
            <a:ext cx="87186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sub4.plot(c, 'Dm')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similarly we can set the ticks for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the y-axis range(start(inclusive),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end(exclusive), step)</a:t>
            </a:r>
          </a:p>
          <a:p>
            <a:r>
              <a:rPr lang="en-US" sz="2800" dirty="0"/>
              <a:t>sub4.set_yticks(list(range(0, 24, 2)))</a:t>
            </a:r>
          </a:p>
          <a:p>
            <a:r>
              <a:rPr lang="en-US" sz="2800" dirty="0"/>
              <a:t>sub4.set_title('4th Rep')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without writing </a:t>
            </a:r>
            <a:r>
              <a:rPr lang="en-US" sz="2800" dirty="0" err="1">
                <a:solidFill>
                  <a:srgbClr val="92D050"/>
                </a:solidFill>
              </a:rPr>
              <a:t>plt.show</a:t>
            </a:r>
            <a:r>
              <a:rPr lang="en-US" sz="2800" dirty="0">
                <a:solidFill>
                  <a:srgbClr val="92D050"/>
                </a:solidFill>
              </a:rPr>
              <a:t>() no plot will be visible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F5FC-EA86-61E2-DCD7-72E6CEEB96A4}"/>
              </a:ext>
            </a:extLst>
          </p:cNvPr>
          <p:cNvSpPr txBox="1">
            <a:spLocks/>
          </p:cNvSpPr>
          <p:nvPr/>
        </p:nvSpPr>
        <p:spPr>
          <a:xfrm>
            <a:off x="0" y="1469950"/>
            <a:ext cx="2892056" cy="204942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Eight continued</a:t>
            </a:r>
          </a:p>
        </p:txBody>
      </p:sp>
    </p:spTree>
    <p:extLst>
      <p:ext uri="{BB962C8B-B14F-4D97-AF65-F5344CB8AC3E}">
        <p14:creationId xmlns:p14="http://schemas.microsoft.com/office/powerpoint/2010/main" val="40049714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FD115-733C-41C0-9E79-99B4533CCC93}"/>
              </a:ext>
            </a:extLst>
          </p:cNvPr>
          <p:cNvSpPr txBox="1"/>
          <p:nvPr/>
        </p:nvSpPr>
        <p:spPr>
          <a:xfrm>
            <a:off x="3072810" y="161812"/>
            <a:ext cx="87771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1 points</a:t>
            </a:r>
          </a:p>
          <a:p>
            <a:r>
              <a:rPr lang="en-US" sz="2800" dirty="0"/>
              <a:t>x1 = [1,2,3]</a:t>
            </a:r>
          </a:p>
          <a:p>
            <a:r>
              <a:rPr lang="en-US" sz="2800" dirty="0"/>
              <a:t>y1 = [2,4,1]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1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(x1, y1, label = "line 1")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line 2 points</a:t>
            </a:r>
          </a:p>
          <a:p>
            <a:r>
              <a:rPr lang="en-US" sz="2800" dirty="0"/>
              <a:t>x2 = [1,2,3]</a:t>
            </a:r>
          </a:p>
          <a:p>
            <a:r>
              <a:rPr lang="en-US" sz="2800" dirty="0"/>
              <a:t>y2 = [4,1,3]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plotting the line 2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(x2, y2, label = "line 2")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A51CD2-2C8F-43FA-B86E-E254F346CD56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488019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</p:txBody>
      </p:sp>
    </p:spTree>
    <p:extLst>
      <p:ext uri="{BB962C8B-B14F-4D97-AF65-F5344CB8AC3E}">
        <p14:creationId xmlns:p14="http://schemas.microsoft.com/office/powerpoint/2010/main" val="9839802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C2929-CE04-4F3C-A3D5-B582AC8B91DE}"/>
              </a:ext>
            </a:extLst>
          </p:cNvPr>
          <p:cNvSpPr txBox="1"/>
          <p:nvPr/>
        </p:nvSpPr>
        <p:spPr>
          <a:xfrm>
            <a:off x="3327836" y="226673"/>
            <a:ext cx="84530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axis’)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('Two lines on same graph!')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show a legend on the plot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14:cNvPr>
              <p14:cNvContentPartPr/>
              <p14:nvPr/>
            </p14:nvContentPartPr>
            <p14:xfrm>
              <a:off x="1027080" y="58222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6C2DA-B7B8-489E-8477-2DBCA63BC2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58129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93C5635-27E6-6D71-9115-353ED20F3475}"/>
              </a:ext>
            </a:extLst>
          </p:cNvPr>
          <p:cNvSpPr txBox="1">
            <a:spLocks/>
          </p:cNvSpPr>
          <p:nvPr/>
        </p:nvSpPr>
        <p:spPr>
          <a:xfrm>
            <a:off x="0" y="2171700"/>
            <a:ext cx="2880703" cy="263385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Nine</a:t>
            </a:r>
          </a:p>
          <a:p>
            <a:r>
              <a:rPr lang="en-US" b="1" dirty="0"/>
              <a:t>Continued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219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F14-6999-4515-9229-D4180A2A8F2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5D44-0FD6-450A-9C47-594CE1F2EB66}"/>
              </a:ext>
            </a:extLst>
          </p:cNvPr>
          <p:cNvSpPr txBox="1"/>
          <p:nvPr/>
        </p:nvSpPr>
        <p:spPr>
          <a:xfrm>
            <a:off x="2570922" y="1809550"/>
            <a:ext cx="939579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 axis values</a:t>
            </a:r>
          </a:p>
          <a:p>
            <a:r>
              <a:rPr lang="en-US" sz="2800" dirty="0"/>
              <a:t>x = [1,2,3,4,5,6]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corresponding y axis values</a:t>
            </a:r>
          </a:p>
          <a:p>
            <a:r>
              <a:rPr lang="en-US" sz="2800" dirty="0"/>
              <a:t>y = [2,4,1,5,2,6]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y, color='green', </a:t>
            </a:r>
            <a:r>
              <a:rPr lang="en-US" sz="2800" dirty="0" err="1"/>
              <a:t>linestyle</a:t>
            </a:r>
            <a:r>
              <a:rPr lang="en-US" sz="2800" dirty="0"/>
              <a:t>='dashed', linewidth = 3,</a:t>
            </a:r>
          </a:p>
          <a:p>
            <a:r>
              <a:rPr lang="en-US" sz="2800" dirty="0"/>
              <a:t>         marker='o', </a:t>
            </a:r>
            <a:r>
              <a:rPr lang="en-US" sz="2800" dirty="0" err="1"/>
              <a:t>markerfacecolor</a:t>
            </a:r>
            <a:r>
              <a:rPr lang="en-US" sz="2800" dirty="0"/>
              <a:t>='blue', </a:t>
            </a:r>
            <a:r>
              <a:rPr lang="en-US" sz="2800" dirty="0" err="1"/>
              <a:t>markersize</a:t>
            </a:r>
            <a:r>
              <a:rPr lang="en-US" sz="2800" dirty="0"/>
              <a:t>=12)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265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854F5-C267-4220-AAE1-6D7ECB50714B}"/>
              </a:ext>
            </a:extLst>
          </p:cNvPr>
          <p:cNvSpPr txBox="1"/>
          <p:nvPr/>
        </p:nvSpPr>
        <p:spPr>
          <a:xfrm>
            <a:off x="2676939" y="366623"/>
            <a:ext cx="850789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setting x and y axis range</a:t>
            </a:r>
          </a:p>
          <a:p>
            <a:r>
              <a:rPr lang="en-US" sz="2800" dirty="0" err="1"/>
              <a:t>plt.ylim</a:t>
            </a:r>
            <a:r>
              <a:rPr lang="en-US" sz="2800" dirty="0"/>
              <a:t>(1,8)</a:t>
            </a:r>
          </a:p>
          <a:p>
            <a:r>
              <a:rPr lang="en-US" sz="2800" dirty="0" err="1"/>
              <a:t>plt.xlim</a:t>
            </a:r>
            <a:r>
              <a:rPr lang="en-US" sz="2800" dirty="0"/>
              <a:t>(1,8)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 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 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giving a title to my graph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('Some cool customizations!')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940275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360D54-F771-4DC6-B2AB-1AB95ED29B2D}"/>
              </a:ext>
            </a:extLst>
          </p:cNvPr>
          <p:cNvSpPr txBox="1"/>
          <p:nvPr/>
        </p:nvSpPr>
        <p:spPr>
          <a:xfrm>
            <a:off x="3511826" y="1473658"/>
            <a:ext cx="793805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x-coordinates of left sides of bars</a:t>
            </a:r>
          </a:p>
          <a:p>
            <a:r>
              <a:rPr lang="en-US" sz="2800" dirty="0"/>
              <a:t>left = [1, 2, 3, 4,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heights of bars</a:t>
            </a:r>
          </a:p>
          <a:p>
            <a:r>
              <a:rPr lang="en-US" sz="2800" dirty="0"/>
              <a:t>height = [10, 24, 36, 40, 5]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labels for bars</a:t>
            </a:r>
          </a:p>
          <a:p>
            <a:r>
              <a:rPr lang="en-US" sz="2800" dirty="0" err="1"/>
              <a:t>tick_label</a:t>
            </a:r>
            <a:r>
              <a:rPr lang="en-US" sz="2800" dirty="0"/>
              <a:t> = ['one', 'two', 'three', 'four', 'five']</a:t>
            </a:r>
          </a:p>
          <a:p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FB54C75-0302-4988-A155-9CDF336B58D7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Eleven</a:t>
            </a:r>
          </a:p>
        </p:txBody>
      </p:sp>
    </p:spTree>
    <p:extLst>
      <p:ext uri="{BB962C8B-B14F-4D97-AF65-F5344CB8AC3E}">
        <p14:creationId xmlns:p14="http://schemas.microsoft.com/office/powerpoint/2010/main" val="40572783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FEF96C-2F05-475A-8D44-E4D8FC7CF12D}"/>
              </a:ext>
            </a:extLst>
          </p:cNvPr>
          <p:cNvSpPr txBox="1"/>
          <p:nvPr/>
        </p:nvSpPr>
        <p:spPr>
          <a:xfrm>
            <a:off x="3101009" y="715618"/>
            <a:ext cx="80838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plotting a bar chart</a:t>
            </a:r>
          </a:p>
          <a:p>
            <a:r>
              <a:rPr lang="en-US" sz="2800" dirty="0" err="1"/>
              <a:t>plt.bar</a:t>
            </a:r>
            <a:r>
              <a:rPr lang="en-US" sz="2800" dirty="0"/>
              <a:t>(left, height, </a:t>
            </a:r>
            <a:r>
              <a:rPr lang="en-US" sz="2800" dirty="0" err="1"/>
              <a:t>tick_label</a:t>
            </a:r>
            <a:r>
              <a:rPr lang="en-US" sz="2800" dirty="0"/>
              <a:t> = </a:t>
            </a:r>
            <a:r>
              <a:rPr lang="en-US" sz="2800" dirty="0" err="1"/>
              <a:t>tick_label</a:t>
            </a:r>
            <a:r>
              <a:rPr lang="en-US" sz="2800" dirty="0"/>
              <a:t>,</a:t>
            </a:r>
          </a:p>
          <a:p>
            <a:r>
              <a:rPr lang="en-US" sz="2800" dirty="0"/>
              <a:t>        width = 0.8, color = ['red', 'green'])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x-axis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('x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naming the y-axis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('y - axis')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bar chart!')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2478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714D-7BBE-4EF5-AAE1-7F915990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1791"/>
            <a:ext cx="10353762" cy="1328259"/>
          </a:xfrm>
        </p:spPr>
        <p:txBody>
          <a:bodyPr>
            <a:normAutofit/>
          </a:bodyPr>
          <a:lstStyle/>
          <a:p>
            <a:r>
              <a:rPr lang="en-US" sz="6000" b="1" dirty="0"/>
              <a:t>All about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A5CA8-4148-4464-A778-FE538CCCB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1855153"/>
            <a:ext cx="4764764" cy="3890484"/>
          </a:xfrm>
        </p:spPr>
        <p:txBody>
          <a:bodyPr/>
          <a:lstStyle/>
          <a:p>
            <a:r>
              <a:rPr lang="en-US" dirty="0"/>
              <a:t>Usually a fixed-size container of items of </a:t>
            </a:r>
            <a:r>
              <a:rPr lang="en-US" b="1" i="1" dirty="0"/>
              <a:t>the same type and size</a:t>
            </a:r>
            <a:r>
              <a:rPr lang="en-US" dirty="0"/>
              <a:t>.</a:t>
            </a:r>
          </a:p>
          <a:p>
            <a:r>
              <a:rPr lang="en-US" dirty="0"/>
              <a:t>The number of dimensions and items in an array is defined by its shape.</a:t>
            </a:r>
          </a:p>
          <a:p>
            <a:r>
              <a:rPr lang="en-US" dirty="0"/>
              <a:t>The </a:t>
            </a:r>
            <a:r>
              <a:rPr lang="en-US" b="1" dirty="0"/>
              <a:t>shape</a:t>
            </a:r>
            <a:r>
              <a:rPr lang="en-US" dirty="0"/>
              <a:t> is a tuple of non-negative integers that specify the sizes of each dimension.</a:t>
            </a:r>
          </a:p>
          <a:p>
            <a:r>
              <a:rPr lang="en-US" dirty="0"/>
              <a:t>The </a:t>
            </a:r>
            <a:r>
              <a:rPr lang="en-US" b="1" dirty="0"/>
              <a:t>rank</a:t>
            </a:r>
            <a:r>
              <a:rPr lang="en-US" dirty="0"/>
              <a:t> of the array is the number of dimensions.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65373-52B8-4FE2-A266-CD7FD466A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1855153"/>
            <a:ext cx="4779581" cy="3890483"/>
          </a:xfrm>
        </p:spPr>
        <p:txBody>
          <a:bodyPr/>
          <a:lstStyle/>
          <a:p>
            <a:r>
              <a:rPr lang="en-US" dirty="0"/>
              <a:t>A central data structure of the NumPy library. </a:t>
            </a:r>
          </a:p>
          <a:p>
            <a:r>
              <a:rPr lang="en-US" dirty="0"/>
              <a:t>A grid of values and it contains information about raw data, how to locate an element and how to interpret it.</a:t>
            </a:r>
          </a:p>
          <a:p>
            <a:r>
              <a:rPr lang="en-US" dirty="0"/>
              <a:t>The grid has elements that can be indexed in various ways.</a:t>
            </a:r>
          </a:p>
          <a:p>
            <a:r>
              <a:rPr lang="en-US" dirty="0"/>
              <a:t>The elements are all the same, referred to as the array </a:t>
            </a:r>
            <a:r>
              <a:rPr lang="en-US" b="1" i="1" dirty="0" err="1"/>
              <a:t>dtype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498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6D89-856A-4310-9774-990618EC8082}"/>
              </a:ext>
            </a:extLst>
          </p:cNvPr>
          <p:cNvSpPr txBox="1">
            <a:spLocks/>
          </p:cNvSpPr>
          <p:nvPr/>
        </p:nvSpPr>
        <p:spPr>
          <a:xfrm>
            <a:off x="-326584" y="55225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Twelve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84F4-F6C2-48FD-A278-5E885EA964A4}"/>
              </a:ext>
            </a:extLst>
          </p:cNvPr>
          <p:cNvSpPr txBox="1"/>
          <p:nvPr/>
        </p:nvSpPr>
        <p:spPr>
          <a:xfrm>
            <a:off x="3790122" y="611884"/>
            <a:ext cx="801425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frequencies</a:t>
            </a:r>
          </a:p>
          <a:p>
            <a:r>
              <a:rPr lang="en-US" sz="2800" dirty="0"/>
              <a:t>ages = [2,5,70,40,30,45,50,45,43,40,44,</a:t>
            </a:r>
          </a:p>
          <a:p>
            <a:r>
              <a:rPr lang="en-US" sz="2800" dirty="0"/>
              <a:t>        60,7,13,57,18,90,77,32,21,20,40]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ranges and no. of intervals</a:t>
            </a:r>
          </a:p>
          <a:p>
            <a:r>
              <a:rPr lang="en-US" sz="2800" dirty="0"/>
              <a:t>range = (0, 100)</a:t>
            </a:r>
          </a:p>
          <a:p>
            <a:r>
              <a:rPr lang="en-US" sz="2800" dirty="0"/>
              <a:t>bins = 10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a histogram</a:t>
            </a:r>
          </a:p>
          <a:p>
            <a:r>
              <a:rPr lang="en-US" sz="2800" dirty="0" err="1"/>
              <a:t>plt.hist</a:t>
            </a:r>
            <a:r>
              <a:rPr lang="en-US" sz="2800" dirty="0"/>
              <a:t>(ages, bins, range, color = 'green',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histtype</a:t>
            </a:r>
            <a:r>
              <a:rPr lang="en-US" sz="2800" dirty="0"/>
              <a:t> = 'bar', </a:t>
            </a:r>
            <a:r>
              <a:rPr lang="en-US" sz="2800" dirty="0" err="1"/>
              <a:t>rwidth</a:t>
            </a:r>
            <a:r>
              <a:rPr lang="en-US" sz="2800" dirty="0"/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65365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BF5E7-82C9-46BD-B650-EBA33613D7C1}"/>
              </a:ext>
            </a:extLst>
          </p:cNvPr>
          <p:cNvSpPr txBox="1"/>
          <p:nvPr/>
        </p:nvSpPr>
        <p:spPr>
          <a:xfrm>
            <a:off x="3498573" y="1238505"/>
            <a:ext cx="70766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# x-axis label</a:t>
            </a:r>
          </a:p>
          <a:p>
            <a:r>
              <a:rPr lang="en-US" sz="2800" dirty="0" err="1"/>
              <a:t>plt.xlabel</a:t>
            </a:r>
            <a:r>
              <a:rPr lang="en-US" sz="2800" dirty="0"/>
              <a:t>('age')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frequency label</a:t>
            </a:r>
          </a:p>
          <a:p>
            <a:r>
              <a:rPr lang="en-US" sz="2800" dirty="0" err="1"/>
              <a:t>plt.ylabel</a:t>
            </a:r>
            <a:r>
              <a:rPr lang="en-US" sz="2800" dirty="0"/>
              <a:t>('No. of people')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 title</a:t>
            </a:r>
          </a:p>
          <a:p>
            <a:r>
              <a:rPr lang="en-US" sz="2800" dirty="0" err="1"/>
              <a:t>plt.title</a:t>
            </a:r>
            <a:r>
              <a:rPr lang="en-US" sz="2800" dirty="0"/>
              <a:t>('My histogram')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44666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1946-FB8B-4260-80CE-3E3749D1F863}"/>
              </a:ext>
            </a:extLst>
          </p:cNvPr>
          <p:cNvSpPr txBox="1">
            <a:spLocks/>
          </p:cNvSpPr>
          <p:nvPr/>
        </p:nvSpPr>
        <p:spPr>
          <a:xfrm>
            <a:off x="-883176" y="2438400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Thirteen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6B902-BEEC-46FF-BE30-D6C45CB348B5}"/>
              </a:ext>
            </a:extLst>
          </p:cNvPr>
          <p:cNvSpPr txBox="1"/>
          <p:nvPr/>
        </p:nvSpPr>
        <p:spPr>
          <a:xfrm>
            <a:off x="2319130" y="0"/>
            <a:ext cx="987287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activities = ['eat', 'sleep', 'work', 'play’]</a:t>
            </a:r>
            <a:r>
              <a:rPr lang="en-US" sz="2800" dirty="0">
                <a:solidFill>
                  <a:srgbClr val="92D050"/>
                </a:solidFill>
              </a:rPr>
              <a:t>   # defining labels</a:t>
            </a:r>
          </a:p>
          <a:p>
            <a:r>
              <a:rPr lang="en-US" sz="2800" dirty="0"/>
              <a:t>slices = [3, 7, 8, 6]</a:t>
            </a:r>
            <a:r>
              <a:rPr lang="en-US" sz="2800" dirty="0">
                <a:solidFill>
                  <a:srgbClr val="92D050"/>
                </a:solidFill>
              </a:rPr>
              <a:t>   # portion covered by each label</a:t>
            </a:r>
          </a:p>
          <a:p>
            <a:r>
              <a:rPr lang="en-US" sz="2800" dirty="0"/>
              <a:t>colors = ['r', 'y', 'g', 'b’] </a:t>
            </a:r>
            <a:r>
              <a:rPr lang="en-US" sz="2800" dirty="0">
                <a:solidFill>
                  <a:srgbClr val="92D050"/>
                </a:solidFill>
              </a:rPr>
              <a:t> # color for each label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pie chart</a:t>
            </a:r>
          </a:p>
          <a:p>
            <a:r>
              <a:rPr lang="en-US" sz="2800" dirty="0" err="1"/>
              <a:t>plt.pie</a:t>
            </a:r>
            <a:r>
              <a:rPr lang="en-US" sz="2800" dirty="0"/>
              <a:t>(slices, labels = activities, colors=colors,</a:t>
            </a:r>
          </a:p>
          <a:p>
            <a:r>
              <a:rPr lang="en-US" sz="2800" dirty="0"/>
              <a:t>        </a:t>
            </a:r>
            <a:r>
              <a:rPr lang="en-US" sz="2800" dirty="0" err="1"/>
              <a:t>startangle</a:t>
            </a:r>
            <a:r>
              <a:rPr lang="en-US" sz="2800" dirty="0"/>
              <a:t>=90, shadow = True, explode = (0, 0, 0.1, 0),</a:t>
            </a:r>
          </a:p>
          <a:p>
            <a:r>
              <a:rPr lang="en-US" sz="2800" dirty="0"/>
              <a:t>        radius = 1.2, </a:t>
            </a:r>
            <a:r>
              <a:rPr lang="en-US" sz="2800" dirty="0" err="1"/>
              <a:t>autopct</a:t>
            </a:r>
            <a:r>
              <a:rPr lang="en-US" sz="2800" dirty="0"/>
              <a:t> = '%1.1f%%')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 err="1"/>
              <a:t>plt.legend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plotting legend</a:t>
            </a:r>
            <a:endParaRPr lang="en-US" sz="2800" dirty="0"/>
          </a:p>
          <a:p>
            <a:r>
              <a:rPr lang="en-US" sz="2800" dirty="0" err="1"/>
              <a:t>plt.show</a:t>
            </a:r>
            <a:r>
              <a:rPr lang="en-US" sz="2800" dirty="0"/>
              <a:t>() </a:t>
            </a:r>
            <a:r>
              <a:rPr lang="en-US" sz="2800" dirty="0">
                <a:solidFill>
                  <a:srgbClr val="92D050"/>
                </a:solidFill>
              </a:rPr>
              <a:t> # showing the plot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6023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492486" y="-166873"/>
            <a:ext cx="81898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rgbClr val="92D050"/>
                </a:solidFill>
              </a:rPr>
              <a:t># importing the required modules</a:t>
            </a:r>
          </a:p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x - coordinates</a:t>
            </a:r>
          </a:p>
          <a:p>
            <a:r>
              <a:rPr lang="en-US" sz="2800" dirty="0"/>
              <a:t>x = </a:t>
            </a:r>
            <a:r>
              <a:rPr lang="en-US" sz="2800" dirty="0" err="1"/>
              <a:t>np.arange</a:t>
            </a:r>
            <a:r>
              <a:rPr lang="en-US" sz="2800" dirty="0"/>
              <a:t>(0, 2*(</a:t>
            </a:r>
            <a:r>
              <a:rPr lang="en-US" sz="2800" dirty="0" err="1"/>
              <a:t>np.pi</a:t>
            </a:r>
            <a:r>
              <a:rPr lang="en-US" sz="2800" dirty="0"/>
              <a:t>), 0.1)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setting the corresponding y - coordinates</a:t>
            </a:r>
          </a:p>
          <a:p>
            <a:r>
              <a:rPr lang="en-US" sz="2800" dirty="0"/>
              <a:t>y = </a:t>
            </a:r>
            <a:r>
              <a:rPr lang="en-US" sz="2800" dirty="0" err="1"/>
              <a:t>np.sin</a:t>
            </a:r>
            <a:r>
              <a:rPr lang="en-US" sz="2800" dirty="0"/>
              <a:t>(x)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plotting the points</a:t>
            </a:r>
          </a:p>
          <a:p>
            <a:r>
              <a:rPr lang="en-US" sz="2800" dirty="0" err="1"/>
              <a:t>plt.plot</a:t>
            </a:r>
            <a:r>
              <a:rPr lang="en-US" sz="2800" dirty="0"/>
              <a:t>(x, y)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>
                <a:solidFill>
                  <a:srgbClr val="92D050"/>
                </a:solidFill>
              </a:rPr>
              <a:t># function to show the plot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Fourteen</a:t>
            </a:r>
          </a:p>
        </p:txBody>
      </p:sp>
    </p:spTree>
    <p:extLst>
      <p:ext uri="{BB962C8B-B14F-4D97-AF65-F5344CB8AC3E}">
        <p14:creationId xmlns:p14="http://schemas.microsoft.com/office/powerpoint/2010/main" val="26848871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52C3-4F24-4671-B67B-7CFECB50D34B}"/>
              </a:ext>
            </a:extLst>
          </p:cNvPr>
          <p:cNvSpPr txBox="1"/>
          <p:nvPr/>
        </p:nvSpPr>
        <p:spPr>
          <a:xfrm>
            <a:off x="4698443" y="1874728"/>
            <a:ext cx="73649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import </a:t>
            </a:r>
            <a:r>
              <a:rPr lang="en-US" sz="2800" dirty="0" err="1"/>
              <a:t>matplotlib.pyplot</a:t>
            </a:r>
            <a:r>
              <a:rPr lang="en-US" sz="2800" dirty="0"/>
              <a:t> as </a:t>
            </a:r>
            <a:r>
              <a:rPr lang="en-US" sz="2800" dirty="0" err="1"/>
              <a:t>plt</a:t>
            </a:r>
            <a:endParaRPr lang="en-US" sz="2800" dirty="0"/>
          </a:p>
          <a:p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  <a:p>
            <a:endParaRPr lang="en-US" sz="2800" dirty="0"/>
          </a:p>
          <a:p>
            <a:r>
              <a:rPr lang="en-US" sz="2800" dirty="0" err="1"/>
              <a:t>ypoints</a:t>
            </a:r>
            <a:r>
              <a:rPr lang="en-US" sz="2800" dirty="0"/>
              <a:t> = </a:t>
            </a:r>
            <a:r>
              <a:rPr lang="en-US" sz="2800" dirty="0" err="1"/>
              <a:t>np.array</a:t>
            </a:r>
            <a:r>
              <a:rPr lang="en-US" sz="2800" dirty="0"/>
              <a:t>([3, 8, 1, 10, 5, 7])</a:t>
            </a:r>
          </a:p>
          <a:p>
            <a:endParaRPr lang="en-US" sz="2800" dirty="0"/>
          </a:p>
          <a:p>
            <a:r>
              <a:rPr lang="en-US" sz="2800" dirty="0" err="1"/>
              <a:t>plt.plot</a:t>
            </a:r>
            <a:r>
              <a:rPr lang="en-US" sz="2800" dirty="0"/>
              <a:t>(</a:t>
            </a:r>
            <a:r>
              <a:rPr lang="en-US" sz="2800" dirty="0" err="1"/>
              <a:t>ypoints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plt.show</a:t>
            </a:r>
            <a:r>
              <a:rPr lang="en-US" sz="2800" dirty="0"/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05C71-755D-4EC6-8081-2F4AAE0E4373}"/>
              </a:ext>
            </a:extLst>
          </p:cNvPr>
          <p:cNvSpPr txBox="1">
            <a:spLocks/>
          </p:cNvSpPr>
          <p:nvPr/>
        </p:nvSpPr>
        <p:spPr>
          <a:xfrm>
            <a:off x="0" y="2482297"/>
            <a:ext cx="4116706" cy="12573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Example </a:t>
            </a:r>
          </a:p>
          <a:p>
            <a:r>
              <a:rPr lang="en-US" b="1" dirty="0"/>
              <a:t>Fifteen</a:t>
            </a:r>
          </a:p>
        </p:txBody>
      </p:sp>
    </p:spTree>
    <p:extLst>
      <p:ext uri="{BB962C8B-B14F-4D97-AF65-F5344CB8AC3E}">
        <p14:creationId xmlns:p14="http://schemas.microsoft.com/office/powerpoint/2010/main" val="1627068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position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61798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6594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2 points in a diagram from position     (1, 3)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600899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91048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898-F038-4484-B358-84C2CE05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Draw a line in a diagram from </a:t>
            </a:r>
            <a:br>
              <a:rPr lang="en-US" dirty="0"/>
            </a:br>
            <a:r>
              <a:rPr lang="en-US" dirty="0"/>
              <a:t>position (1, 3) to (2, 8) then to (6, 1) and </a:t>
            </a:r>
            <a:br>
              <a:rPr lang="en-US" dirty="0"/>
            </a:br>
            <a:r>
              <a:rPr lang="en-US" dirty="0"/>
              <a:t>finally to position (8,10)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14B1B-6E5D-4179-BD0E-21983091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063" y="1860958"/>
            <a:ext cx="5319226" cy="510050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matplotlib.pyplot</a:t>
            </a:r>
            <a:r>
              <a:rPr lang="en-US" sz="2800" dirty="0">
                <a:solidFill>
                  <a:srgbClr val="FFFF00"/>
                </a:solidFill>
              </a:rPr>
              <a:t> as </a:t>
            </a:r>
            <a:r>
              <a:rPr lang="en-US" sz="2800" dirty="0" err="1">
                <a:solidFill>
                  <a:srgbClr val="FFFF00"/>
                </a:solidFill>
              </a:rPr>
              <a:t>plt</a:t>
            </a: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import </a:t>
            </a:r>
            <a:r>
              <a:rPr lang="en-US" sz="2800" dirty="0" err="1">
                <a:solidFill>
                  <a:srgbClr val="FFFF00"/>
                </a:solidFill>
              </a:rPr>
              <a:t>numpy</a:t>
            </a:r>
            <a:r>
              <a:rPr lang="en-US" sz="2800" dirty="0">
                <a:solidFill>
                  <a:srgbClr val="FFFF00"/>
                </a:solidFill>
              </a:rPr>
              <a:t> as np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([1, 8])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 = </a:t>
            </a:r>
            <a:r>
              <a:rPr lang="en-US" sz="2800" dirty="0" err="1">
                <a:solidFill>
                  <a:srgbClr val="FFFF00"/>
                </a:solidFill>
              </a:rPr>
              <a:t>np.array</a:t>
            </a:r>
            <a:r>
              <a:rPr lang="en-US" sz="2800" dirty="0">
                <a:solidFill>
                  <a:srgbClr val="FFFF00"/>
                </a:solidFill>
              </a:rPr>
              <a:t>([3,10]) </a:t>
            </a:r>
          </a:p>
          <a:p>
            <a:pPr marL="36900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plt.plot</a:t>
            </a:r>
            <a:r>
              <a:rPr lang="en-US" sz="2800" dirty="0">
                <a:solidFill>
                  <a:srgbClr val="FFFF00"/>
                </a:solidFill>
              </a:rPr>
              <a:t>(</a:t>
            </a:r>
            <a:r>
              <a:rPr lang="en-US" sz="2800" dirty="0" err="1">
                <a:solidFill>
                  <a:srgbClr val="FFFF00"/>
                </a:solidFill>
              </a:rPr>
              <a:t>xpoints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ypoints</a:t>
            </a:r>
            <a:r>
              <a:rPr lang="en-US" sz="2800" dirty="0">
                <a:solidFill>
                  <a:srgbClr val="FFFF00"/>
                </a:solidFill>
              </a:rPr>
              <a:t>, ‘o’)</a:t>
            </a:r>
          </a:p>
          <a:p>
            <a:pPr marL="36900" indent="0">
              <a:buNone/>
            </a:pPr>
            <a:r>
              <a:rPr lang="en-US" sz="2800" dirty="0" err="1">
                <a:solidFill>
                  <a:srgbClr val="FFFF00"/>
                </a:solidFill>
              </a:rPr>
              <a:t>plt.show</a:t>
            </a:r>
            <a:r>
              <a:rPr lang="en-US" sz="2800" dirty="0">
                <a:solidFill>
                  <a:srgbClr val="FFFF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20277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C48B-9B26-445F-8E57-190C1D2E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9816"/>
            <a:ext cx="10353762" cy="1257300"/>
          </a:xfrm>
        </p:spPr>
        <p:txBody>
          <a:bodyPr/>
          <a:lstStyle/>
          <a:p>
            <a:r>
              <a:rPr lang="en-US" dirty="0"/>
              <a:t>Customize – Customize - Customize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1C94B2-AFC7-4BB7-82F6-59D440F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4" y="1397116"/>
            <a:ext cx="5053013" cy="53312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4586F80-346E-4DD4-AC5A-FA2E8DC2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33" y="1160267"/>
            <a:ext cx="4210048" cy="5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75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942B651-BB69-4CB9-9AA6-0E5D3B30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30" y="340518"/>
            <a:ext cx="8675339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10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2C1-8799-4908-AA9B-859B7164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44910"/>
            <a:ext cx="10353762" cy="2312740"/>
          </a:xfrm>
        </p:spPr>
        <p:txBody>
          <a:bodyPr/>
          <a:lstStyle/>
          <a:p>
            <a:r>
              <a:rPr lang="en-US" dirty="0"/>
              <a:t>Biggest difference between Python lists and NumPy arrays:</a:t>
            </a:r>
            <a:br>
              <a:rPr lang="en-US" dirty="0"/>
            </a:br>
            <a:r>
              <a:rPr lang="en-US" dirty="0"/>
              <a:t>NumPy arrays are homogeneous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D2FCC3-C3F6-4D89-875D-2E792F28F08F}"/>
              </a:ext>
            </a:extLst>
          </p:cNvPr>
          <p:cNvSpPr/>
          <p:nvPr/>
        </p:nvSpPr>
        <p:spPr>
          <a:xfrm>
            <a:off x="7675927" y="3884102"/>
            <a:ext cx="1233182" cy="143451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F0F63-6329-40B6-8CA9-C98F25B0D7F2}"/>
              </a:ext>
            </a:extLst>
          </p:cNvPr>
          <p:cNvSpPr txBox="1"/>
          <p:nvPr/>
        </p:nvSpPr>
        <p:spPr>
          <a:xfrm>
            <a:off x="6354661" y="5343786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 the same or a similar </a:t>
            </a:r>
          </a:p>
          <a:p>
            <a:pPr algn="ctr"/>
            <a:r>
              <a:rPr lang="en-US" dirty="0"/>
              <a:t>kind or nature</a:t>
            </a:r>
          </a:p>
        </p:txBody>
      </p:sp>
    </p:spTree>
    <p:extLst>
      <p:ext uri="{BB962C8B-B14F-4D97-AF65-F5344CB8AC3E}">
        <p14:creationId xmlns:p14="http://schemas.microsoft.com/office/powerpoint/2010/main" val="29664022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C3405-A329-488D-A876-5B5ADBBD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90" y="1235868"/>
            <a:ext cx="837522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16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17372-D22C-49FB-8599-04B2179C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5" y="2041325"/>
            <a:ext cx="9114447" cy="595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D5312-8223-4568-9244-B0EEA6A4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" y="4311852"/>
            <a:ext cx="10497335" cy="59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C64DE-051C-4D7C-B5E9-0CADD8BC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78" y="3086101"/>
            <a:ext cx="10160240" cy="776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2643-AF5E-4C65-BE4C-216EE9A5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385" y="996549"/>
            <a:ext cx="7123228" cy="595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02B9A-6390-4C26-A23E-2E0732DCE9E5}"/>
              </a:ext>
            </a:extLst>
          </p:cNvPr>
          <p:cNvSpPr txBox="1"/>
          <p:nvPr/>
        </p:nvSpPr>
        <p:spPr>
          <a:xfrm>
            <a:off x="4158687" y="5168953"/>
            <a:ext cx="5724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</a:t>
            </a:r>
            <a:r>
              <a:rPr lang="en-US" sz="2800" dirty="0"/>
              <a:t> = </a:t>
            </a:r>
            <a:r>
              <a:rPr lang="en-US" sz="2800" dirty="0" err="1"/>
              <a:t>markersize</a:t>
            </a:r>
            <a:r>
              <a:rPr lang="en-US" sz="2800" dirty="0"/>
              <a:t>		</a:t>
            </a:r>
          </a:p>
          <a:p>
            <a:r>
              <a:rPr lang="en-US" sz="2800" dirty="0" err="1"/>
              <a:t>mec</a:t>
            </a:r>
            <a:r>
              <a:rPr lang="en-US" sz="2800" dirty="0"/>
              <a:t> = marker edge color		</a:t>
            </a:r>
          </a:p>
          <a:p>
            <a:r>
              <a:rPr lang="en-US" sz="2800" dirty="0" err="1"/>
              <a:t>mfc</a:t>
            </a:r>
            <a:r>
              <a:rPr lang="en-US" sz="2800" dirty="0"/>
              <a:t> = marker face color</a:t>
            </a:r>
          </a:p>
        </p:txBody>
      </p:sp>
    </p:spTree>
    <p:extLst>
      <p:ext uri="{BB962C8B-B14F-4D97-AF65-F5344CB8AC3E}">
        <p14:creationId xmlns:p14="http://schemas.microsoft.com/office/powerpoint/2010/main" val="35042418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E420-B64A-4CC0-A687-D15E3429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19514"/>
            <a:ext cx="11396870" cy="2034574"/>
          </a:xfrm>
        </p:spPr>
        <p:txBody>
          <a:bodyPr>
            <a:normAutofit/>
          </a:bodyPr>
          <a:lstStyle/>
          <a:p>
            <a:r>
              <a:rPr lang="en-US" sz="4800" b="1" dirty="0"/>
              <a:t>One way to initialize NumPy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EAF3-FBDF-449F-AFBD-2B2B56A9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3228"/>
            <a:ext cx="10353762" cy="4656964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400" dirty="0"/>
              <a:t>a = </a:t>
            </a:r>
            <a:r>
              <a:rPr lang="en-US" sz="2400" dirty="0" err="1"/>
              <a:t>np.array</a:t>
            </a:r>
            <a:r>
              <a:rPr lang="en-US" sz="2400" dirty="0"/>
              <a:t>([1, 2, 3, 4, 5, 6])</a:t>
            </a:r>
          </a:p>
          <a:p>
            <a:pPr marL="36900" indent="0" algn="ctr">
              <a:buNone/>
            </a:pPr>
            <a:r>
              <a:rPr lang="en-US" dirty="0"/>
              <a:t>Or</a:t>
            </a:r>
          </a:p>
          <a:p>
            <a:pPr marL="36900" indent="0" algn="ctr">
              <a:buNone/>
            </a:pPr>
            <a:r>
              <a:rPr lang="en-US" sz="2400" dirty="0"/>
              <a:t>a = </a:t>
            </a:r>
            <a:r>
              <a:rPr lang="en-US" sz="2400" dirty="0" err="1"/>
              <a:t>np.array</a:t>
            </a:r>
            <a:r>
              <a:rPr lang="en-US" sz="2400" dirty="0"/>
              <a:t>([[1,2,3,4], [5,6,7,8],[9,10,11,12]])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sz="2400" dirty="0"/>
              <a:t>Access elements by starting with element “0”</a:t>
            </a:r>
          </a:p>
          <a:p>
            <a:pPr marL="36900" indent="0" algn="ctr">
              <a:buNone/>
            </a:pPr>
            <a:endParaRPr lang="en-US" dirty="0"/>
          </a:p>
          <a:p>
            <a:pPr marL="36900" indent="0" algn="ctr">
              <a:buNone/>
            </a:pPr>
            <a:r>
              <a:rPr lang="en-US" sz="2400" dirty="0"/>
              <a:t>print(a[0])</a:t>
            </a:r>
          </a:p>
          <a:p>
            <a:pPr marL="36900" indent="0" algn="ctr">
              <a:buNone/>
            </a:pPr>
            <a:r>
              <a:rPr lang="en-US" sz="2400" dirty="0"/>
              <a:t>[1 2 3 4]</a:t>
            </a:r>
          </a:p>
        </p:txBody>
      </p:sp>
    </p:spTree>
    <p:extLst>
      <p:ext uri="{BB962C8B-B14F-4D97-AF65-F5344CB8AC3E}">
        <p14:creationId xmlns:p14="http://schemas.microsoft.com/office/powerpoint/2010/main" val="3751331842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E153-28F5-4C73-808E-DEEECB451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9207"/>
            <a:ext cx="4606161" cy="1261872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Useful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1685-CD86-48A4-8879-B0FA6B85A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267464"/>
            <a:ext cx="4856841" cy="5309505"/>
          </a:xfrm>
        </p:spPr>
        <p:txBody>
          <a:bodyPr/>
          <a:lstStyle/>
          <a:p>
            <a:r>
              <a:rPr lang="en-US" dirty="0" err="1"/>
              <a:t>Ndarray</a:t>
            </a:r>
            <a:r>
              <a:rPr lang="en-US" dirty="0"/>
              <a:t> = N-dimensional array</a:t>
            </a:r>
          </a:p>
          <a:p>
            <a:r>
              <a:rPr lang="en-US" dirty="0"/>
              <a:t>1-D = one dimensional array</a:t>
            </a:r>
          </a:p>
          <a:p>
            <a:r>
              <a:rPr lang="en-US" dirty="0"/>
              <a:t>2-D = two-dimensional array</a:t>
            </a:r>
          </a:p>
          <a:p>
            <a:r>
              <a:rPr lang="en-US" dirty="0"/>
              <a:t>Vector = an array with a single dimension</a:t>
            </a:r>
          </a:p>
          <a:p>
            <a:r>
              <a:rPr lang="en-US" dirty="0"/>
              <a:t>Matrix = an array with two dimensions</a:t>
            </a:r>
          </a:p>
          <a:p>
            <a:r>
              <a:rPr lang="en-US" dirty="0"/>
              <a:t>Tensor = an array with 3+ dimensions</a:t>
            </a:r>
          </a:p>
          <a:p>
            <a:r>
              <a:rPr lang="en-US" dirty="0"/>
              <a:t>Dimensions = axes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C1A8-F36D-446F-A1DA-51CDC97B6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 algn="ctr">
              <a:buNone/>
            </a:pPr>
            <a:r>
              <a:rPr lang="en-US" dirty="0"/>
              <a:t>[[0., 0., 0.], [1., 1., 1.]]</a:t>
            </a:r>
          </a:p>
          <a:p>
            <a:r>
              <a:rPr lang="en-US" dirty="0"/>
              <a:t>2-D array</a:t>
            </a:r>
          </a:p>
          <a:p>
            <a:r>
              <a:rPr lang="en-US" dirty="0"/>
              <a:t>2 axes</a:t>
            </a:r>
          </a:p>
          <a:p>
            <a:r>
              <a:rPr lang="en-US" dirty="0"/>
              <a:t>First axis: length of 2</a:t>
            </a:r>
          </a:p>
          <a:p>
            <a:r>
              <a:rPr lang="en-US" dirty="0"/>
              <a:t>Second axis: length of 3</a:t>
            </a:r>
          </a:p>
        </p:txBody>
      </p:sp>
    </p:spTree>
    <p:extLst>
      <p:ext uri="{BB962C8B-B14F-4D97-AF65-F5344CB8AC3E}">
        <p14:creationId xmlns:p14="http://schemas.microsoft.com/office/powerpoint/2010/main" val="83755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8EFC-AFC5-4C4F-8042-43619581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71" y="1621227"/>
            <a:ext cx="4764764" cy="692494"/>
          </a:xfrm>
        </p:spPr>
        <p:txBody>
          <a:bodyPr/>
          <a:lstStyle/>
          <a:p>
            <a:r>
              <a:rPr lang="en-US" sz="3600" b="1" u="sng" dirty="0"/>
              <a:t>You need to install 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4DD6-980D-47EC-A81F-46F36AC2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468177"/>
            <a:ext cx="4764764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In your terminal, type</a:t>
            </a:r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pip install </a:t>
            </a:r>
            <a:r>
              <a:rPr lang="en-US" sz="2800" dirty="0" err="1"/>
              <a:t>numpy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DEF14-3832-4B90-B589-4603AD0A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311" y="1621226"/>
            <a:ext cx="5173740" cy="692495"/>
          </a:xfrm>
        </p:spPr>
        <p:txBody>
          <a:bodyPr/>
          <a:lstStyle/>
          <a:p>
            <a:r>
              <a:rPr lang="en-US" sz="3600" b="1" u="sng" dirty="0"/>
              <a:t>You can import 2 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03F53-92CC-41C3-90E4-F4BBD11E0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468177"/>
            <a:ext cx="4779581" cy="3043533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endParaRPr lang="en-US" sz="2800" dirty="0"/>
          </a:p>
          <a:p>
            <a:pPr marL="36900" indent="0" algn="ctr">
              <a:buNone/>
            </a:pPr>
            <a:endParaRPr lang="en-US" sz="2800" dirty="0"/>
          </a:p>
          <a:p>
            <a:pPr marL="36900" indent="0" algn="ctr">
              <a:buNone/>
            </a:pPr>
            <a:r>
              <a:rPr lang="en-US" sz="2800" dirty="0"/>
              <a:t>import </a:t>
            </a:r>
            <a:r>
              <a:rPr lang="en-US" sz="2800" dirty="0" err="1"/>
              <a:t>numpy</a:t>
            </a:r>
            <a:r>
              <a:rPr lang="en-US" sz="2800" dirty="0"/>
              <a:t> as np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8ABF0-5216-4684-8700-94552ED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02861"/>
            <a:ext cx="10353762" cy="1257300"/>
          </a:xfrm>
        </p:spPr>
        <p:txBody>
          <a:bodyPr>
            <a:normAutofit/>
          </a:bodyPr>
          <a:lstStyle/>
          <a:p>
            <a:r>
              <a:rPr lang="en-US" sz="4400" b="1" dirty="0"/>
              <a:t>Create a file in </a:t>
            </a:r>
            <a:r>
              <a:rPr lang="en-US" sz="4400" b="1" dirty="0" err="1"/>
              <a:t>vscode</a:t>
            </a:r>
            <a:r>
              <a:rPr lang="en-US" sz="4400" b="1" dirty="0"/>
              <a:t> &amp; name it: week5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0950-0A44-4B51-ABB6-06A7294FBFDF}"/>
              </a:ext>
            </a:extLst>
          </p:cNvPr>
          <p:cNvSpPr txBox="1"/>
          <p:nvPr/>
        </p:nvSpPr>
        <p:spPr>
          <a:xfrm>
            <a:off x="9953213" y="4893991"/>
            <a:ext cx="197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Depends on what you need to do.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B1857D2-32AB-4EF5-845D-D8D5339E9FB6}"/>
              </a:ext>
            </a:extLst>
          </p:cNvPr>
          <p:cNvSpPr/>
          <p:nvPr/>
        </p:nvSpPr>
        <p:spPr>
          <a:xfrm rot="20269056">
            <a:off x="10069507" y="4307503"/>
            <a:ext cx="494950" cy="7130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38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{5C68006A-20C4-4CC4-88D6-4F350DE3F1AB}tf11665031_win32</Template>
  <TotalTime>2010</TotalTime>
  <Words>3612</Words>
  <Application>Microsoft Office PowerPoint</Application>
  <PresentationFormat>Widescreen</PresentationFormat>
  <Paragraphs>551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Nova</vt:lpstr>
      <vt:lpstr>Arial Nova Light</vt:lpstr>
      <vt:lpstr>Consolas</vt:lpstr>
      <vt:lpstr>Lato</vt:lpstr>
      <vt:lpstr>Wingdings 2</vt:lpstr>
      <vt:lpstr>SlateVTI</vt:lpstr>
      <vt:lpstr>NumPy, Broadcasting and Matplotlib</vt:lpstr>
      <vt:lpstr>Capstone Idea &amp; Rough Draft </vt:lpstr>
      <vt:lpstr>What is NumPy?</vt:lpstr>
      <vt:lpstr>What it does</vt:lpstr>
      <vt:lpstr>All about Arrays</vt:lpstr>
      <vt:lpstr>Biggest difference between Python lists and NumPy arrays: NumPy arrays are homogeneous</vt:lpstr>
      <vt:lpstr>One way to initialize NumPy arrays</vt:lpstr>
      <vt:lpstr>Useful keywords</vt:lpstr>
      <vt:lpstr>Create a file in vscode &amp; name it: week5</vt:lpstr>
      <vt:lpstr>Creating arrays</vt:lpstr>
      <vt:lpstr>PowerPoint Presentation</vt:lpstr>
      <vt:lpstr>PowerPoint Presentation</vt:lpstr>
      <vt:lpstr>PowerPoint Presentation</vt:lpstr>
      <vt:lpstr>Concatenation</vt:lpstr>
      <vt:lpstr>Knowing shape and size</vt:lpstr>
      <vt:lpstr>PowerPoint Presentation</vt:lpstr>
      <vt:lpstr>Reshaping</vt:lpstr>
      <vt:lpstr>Indexing and Slicing</vt:lpstr>
      <vt:lpstr>Other functions </vt:lpstr>
      <vt:lpstr>Broadcasting</vt:lpstr>
      <vt:lpstr>PowerPoint Presentation</vt:lpstr>
      <vt:lpstr>Matplotlib</vt:lpstr>
      <vt:lpstr>PowerPoint Presentation</vt:lpstr>
      <vt:lpstr>Types of Visuals</vt:lpstr>
      <vt:lpstr>PowerPoint Presentation</vt:lpstr>
      <vt:lpstr>ALSO – pip install jupyter notebook</vt:lpstr>
      <vt:lpstr>What is Jupyter Notebook?</vt:lpstr>
      <vt:lpstr>How to start the Jupyter Notebook Server</vt:lpstr>
      <vt:lpstr>PowerPoint Presentation</vt:lpstr>
      <vt:lpstr>Example One  your first graph</vt:lpstr>
      <vt:lpstr>Example Two</vt:lpstr>
      <vt:lpstr>Open VSCode make sure you are in the right directory initialize jupyter notebook</vt:lpstr>
      <vt:lpstr>Example  Three</vt:lpstr>
      <vt:lpstr>Example  Four</vt:lpstr>
      <vt:lpstr>Example  Five</vt:lpstr>
      <vt:lpstr>Example Six</vt:lpstr>
      <vt:lpstr>Example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 line in a diagram from position (1, 3) to position (8,10)</vt:lpstr>
      <vt:lpstr>Draw 2 points in a diagram from position     (1, 3) to position (8,10)</vt:lpstr>
      <vt:lpstr>Draw a line in a diagram from  position (1, 3) to (2, 8) then to (6, 1) and  finally to position (8,10)</vt:lpstr>
      <vt:lpstr>Customize – Customize - Customize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NumPy, Broadcasting and Matplotlib</dc:title>
  <dc:creator>Ashley Hunter</dc:creator>
  <cp:lastModifiedBy>Johan Bester</cp:lastModifiedBy>
  <cp:revision>47</cp:revision>
  <dcterms:created xsi:type="dcterms:W3CDTF">2022-02-06T00:47:21Z</dcterms:created>
  <dcterms:modified xsi:type="dcterms:W3CDTF">2022-09-25T01:49:22Z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